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notesMasterIdLst>
    <p:notesMasterId r:id="rId38"/>
  </p:notesMasterIdLst>
  <p:sldIdLst>
    <p:sldId id="256" r:id="rId2"/>
    <p:sldId id="257" r:id="rId3"/>
    <p:sldId id="429" r:id="rId4"/>
    <p:sldId id="424" r:id="rId5"/>
    <p:sldId id="475" r:id="rId6"/>
    <p:sldId id="472" r:id="rId7"/>
    <p:sldId id="476" r:id="rId8"/>
    <p:sldId id="428" r:id="rId9"/>
    <p:sldId id="354" r:id="rId10"/>
    <p:sldId id="413" r:id="rId11"/>
    <p:sldId id="421" r:id="rId12"/>
    <p:sldId id="414" r:id="rId13"/>
    <p:sldId id="415" r:id="rId14"/>
    <p:sldId id="416" r:id="rId15"/>
    <p:sldId id="258" r:id="rId16"/>
    <p:sldId id="378" r:id="rId17"/>
    <p:sldId id="375" r:id="rId18"/>
    <p:sldId id="261" r:id="rId19"/>
    <p:sldId id="379" r:id="rId20"/>
    <p:sldId id="373" r:id="rId21"/>
    <p:sldId id="381" r:id="rId22"/>
    <p:sldId id="422" r:id="rId23"/>
    <p:sldId id="401" r:id="rId24"/>
    <p:sldId id="274" r:id="rId25"/>
    <p:sldId id="398" r:id="rId26"/>
    <p:sldId id="380" r:id="rId27"/>
    <p:sldId id="407" r:id="rId28"/>
    <p:sldId id="425" r:id="rId29"/>
    <p:sldId id="408" r:id="rId30"/>
    <p:sldId id="342" r:id="rId31"/>
    <p:sldId id="426" r:id="rId32"/>
    <p:sldId id="400" r:id="rId33"/>
    <p:sldId id="395" r:id="rId34"/>
    <p:sldId id="399" r:id="rId35"/>
    <p:sldId id="352" r:id="rId36"/>
    <p:sldId id="403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ggie Peard" initials="MP" lastIdx="4" clrIdx="0">
    <p:extLst>
      <p:ext uri="{19B8F6BF-5375-455C-9EA6-DF929625EA0E}">
        <p15:presenceInfo xmlns:p15="http://schemas.microsoft.com/office/powerpoint/2012/main" userId="Maggie Pe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BF55"/>
    <a:srgbClr val="502419"/>
    <a:srgbClr val="69B3E7"/>
    <a:srgbClr val="9D2235"/>
    <a:srgbClr val="397367"/>
    <a:srgbClr val="505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1990" autoAdjust="0"/>
  </p:normalViewPr>
  <p:slideViewPr>
    <p:cSldViewPr snapToGrid="0">
      <p:cViewPr varScale="1">
        <p:scale>
          <a:sx n="67" d="100"/>
          <a:sy n="67" d="100"/>
        </p:scale>
        <p:origin x="4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>
                <a:solidFill>
                  <a:sysClr val="windowText" lastClr="000000"/>
                </a:solidFill>
              </a:rPr>
              <a:t>Share of Wellesley 2018 Greenhouse</a:t>
            </a:r>
            <a:r>
              <a:rPr lang="en-US" sz="2800" b="1" baseline="0" dirty="0">
                <a:solidFill>
                  <a:sysClr val="windowText" lastClr="000000"/>
                </a:solidFill>
              </a:rPr>
              <a:t> Gas</a:t>
            </a:r>
            <a:r>
              <a:rPr lang="en-US" sz="2800" b="1" dirty="0">
                <a:solidFill>
                  <a:sysClr val="windowText" lastClr="000000"/>
                </a:solidFill>
              </a:rPr>
              <a:t> Emissions</a:t>
            </a:r>
          </a:p>
        </c:rich>
      </c:tx>
      <c:layout>
        <c:manualLayout>
          <c:xMode val="edge"/>
          <c:yMode val="edge"/>
          <c:x val="0.1141639924926303"/>
          <c:y val="7.18836051609032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709813624950225E-2"/>
          <c:y val="0.15024643866081624"/>
          <c:w val="0.82736200449313224"/>
          <c:h val="0.69473542138939925"/>
        </c:manualLayout>
      </c:layout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163-4088-AD27-41BAF846B791}"/>
              </c:ext>
            </c:extLst>
          </c:dPt>
          <c:dPt>
            <c:idx val="1"/>
            <c:bubble3D val="0"/>
            <c:spPr>
              <a:solidFill>
                <a:srgbClr val="F0925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163-4088-AD27-41BAF846B7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163-4088-AD27-41BAF846B79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163-4088-AD27-41BAF846B79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163-4088-AD27-41BAF846B79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163-4088-AD27-41BAF846B79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163-4088-AD27-41BAF846B791}"/>
              </c:ext>
            </c:extLst>
          </c:dPt>
          <c:dLbls>
            <c:dLbl>
              <c:idx val="2"/>
              <c:layout>
                <c:manualLayout>
                  <c:x val="2.9298573690065385E-2"/>
                  <c:y val="-7.270860547375579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163-4088-AD27-41BAF846B791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Buildings</a:t>
                    </a:r>
                    <a:r>
                      <a:rPr lang="en-US" baseline="0"/>
                      <a:t>
</a:t>
                    </a:r>
                    <a:fld id="{030F741D-55C5-4A70-BA5E-F7E8CC82CDF7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163-4088-AD27-41BAF846B7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Data!$A$6:$A$11</c:f>
              <c:strCache>
                <c:ptCount val="6"/>
                <c:pt idx="0">
                  <c:v>Waste</c:v>
                </c:pt>
                <c:pt idx="1">
                  <c:v>Transportation</c:v>
                </c:pt>
                <c:pt idx="2">
                  <c:v>Residential</c:v>
                </c:pt>
                <c:pt idx="3">
                  <c:v>Commercial</c:v>
                </c:pt>
                <c:pt idx="4">
                  <c:v>Colleges</c:v>
                </c:pt>
                <c:pt idx="5">
                  <c:v>Municipal</c:v>
                </c:pt>
              </c:strCache>
            </c:strRef>
          </c:cat>
          <c:val>
            <c:numRef>
              <c:f>Data!$B$6:$B$11</c:f>
              <c:numCache>
                <c:formatCode>General</c:formatCode>
                <c:ptCount val="6"/>
                <c:pt idx="0">
                  <c:v>1837.2271364999999</c:v>
                </c:pt>
                <c:pt idx="1">
                  <c:v>170750.82502174063</c:v>
                </c:pt>
                <c:pt idx="2">
                  <c:v>108944.9255591727</c:v>
                </c:pt>
                <c:pt idx="3">
                  <c:v>41858.791387830504</c:v>
                </c:pt>
                <c:pt idx="4">
                  <c:v>37493.782100845863</c:v>
                </c:pt>
                <c:pt idx="5">
                  <c:v>7383.3207460910944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0163-4088-AD27-41BAF846B7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gapWidth val="100"/>
        <c:splitType val="pos"/>
        <c:splitPos val="4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4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5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4" Type="http://schemas.openxmlformats.org/officeDocument/2006/relationships/image" Target="../media/image5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3C2F74-62AC-4DF9-A4CE-F4BCF80E444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B8E4344-8CAE-440E-9E74-A74CAF43E974}">
      <dgm:prSet phldrT="[Text]" custT="1"/>
      <dgm:spPr>
        <a:solidFill>
          <a:srgbClr val="CF1344"/>
        </a:solidFill>
      </dgm:spPr>
      <dgm:t>
        <a:bodyPr/>
        <a:lstStyle/>
        <a:p>
          <a:r>
            <a:rPr lang="en-US" sz="1800" b="1" dirty="0"/>
            <a:t>GHG Emissions</a:t>
          </a:r>
        </a:p>
        <a:p>
          <a:r>
            <a:rPr lang="en-US" sz="1200" dirty="0"/>
            <a:t>Track, reduce, research, revise methodologies </a:t>
          </a:r>
        </a:p>
      </dgm:t>
    </dgm:pt>
    <dgm:pt modelId="{B267FF84-6383-4CCE-BF75-21F2157FFE43}" type="parTrans" cxnId="{3262625A-59B3-4FBB-B788-AAB31568E291}">
      <dgm:prSet/>
      <dgm:spPr/>
      <dgm:t>
        <a:bodyPr/>
        <a:lstStyle/>
        <a:p>
          <a:endParaRPr lang="en-US"/>
        </a:p>
      </dgm:t>
    </dgm:pt>
    <dgm:pt modelId="{078F5BBE-D976-4F0E-97C5-57E3FF1612D8}" type="sibTrans" cxnId="{3262625A-59B3-4FBB-B788-AAB31568E291}">
      <dgm:prSet/>
      <dgm:spPr/>
      <dgm:t>
        <a:bodyPr/>
        <a:lstStyle/>
        <a:p>
          <a:endParaRPr lang="en-US"/>
        </a:p>
      </dgm:t>
    </dgm:pt>
    <dgm:pt modelId="{34877FC9-AE28-4D24-863A-194F7EF68873}">
      <dgm:prSet phldrT="[Text]" custT="1"/>
      <dgm:spPr>
        <a:solidFill>
          <a:srgbClr val="3FBF3F"/>
        </a:solidFill>
      </dgm:spPr>
      <dgm:t>
        <a:bodyPr/>
        <a:lstStyle/>
        <a:p>
          <a:r>
            <a:rPr lang="en-US" sz="1800" b="1" dirty="0"/>
            <a:t>Green Communities</a:t>
          </a:r>
        </a:p>
        <a:p>
          <a:r>
            <a:rPr lang="en-US" sz="1200" dirty="0"/>
            <a:t>Secure grants, reduce emissions and operating costs, track energy use and report annually </a:t>
          </a:r>
        </a:p>
        <a:p>
          <a:r>
            <a:rPr lang="en-US" sz="1200" b="1" dirty="0"/>
            <a:t>ERP  &amp; FEVP</a:t>
          </a:r>
        </a:p>
        <a:p>
          <a:endParaRPr lang="en-US" sz="1200" dirty="0"/>
        </a:p>
      </dgm:t>
    </dgm:pt>
    <dgm:pt modelId="{5AA494B8-FE6D-4093-B35D-E07450628C46}" type="parTrans" cxnId="{EC4BDA00-B08D-47F0-8478-CA2995FE81AE}">
      <dgm:prSet/>
      <dgm:spPr/>
      <dgm:t>
        <a:bodyPr/>
        <a:lstStyle/>
        <a:p>
          <a:endParaRPr lang="en-US"/>
        </a:p>
      </dgm:t>
    </dgm:pt>
    <dgm:pt modelId="{F71E5653-19EB-42F7-BCA8-125E658C325D}" type="sibTrans" cxnId="{EC4BDA00-B08D-47F0-8478-CA2995FE81AE}">
      <dgm:prSet/>
      <dgm:spPr/>
      <dgm:t>
        <a:bodyPr/>
        <a:lstStyle/>
        <a:p>
          <a:endParaRPr lang="en-US"/>
        </a:p>
      </dgm:t>
    </dgm:pt>
    <dgm:pt modelId="{4B4D4FAC-DFDD-4344-A14A-F6127C15ADA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 b="1" dirty="0"/>
            <a:t>Sustainable Building</a:t>
          </a:r>
        </a:p>
        <a:p>
          <a:r>
            <a:rPr lang="en-US" sz="1800" b="1"/>
            <a:t>Guidelines</a:t>
          </a:r>
          <a:endParaRPr lang="en-US" sz="1800" b="1" dirty="0"/>
        </a:p>
        <a:p>
          <a:r>
            <a:rPr lang="en-US" sz="1200" b="0" dirty="0"/>
            <a:t>A plan that will apply to muni buildings</a:t>
          </a:r>
        </a:p>
      </dgm:t>
    </dgm:pt>
    <dgm:pt modelId="{8D8582EB-2AF6-4285-82AA-11070061674A}" type="parTrans" cxnId="{F7A6738B-6C66-429B-B2E9-C883281638F7}">
      <dgm:prSet/>
      <dgm:spPr/>
      <dgm:t>
        <a:bodyPr/>
        <a:lstStyle/>
        <a:p>
          <a:endParaRPr lang="en-US"/>
        </a:p>
      </dgm:t>
    </dgm:pt>
    <dgm:pt modelId="{DBD2B3F5-93B3-4EE8-858D-7655DA58D672}" type="sibTrans" cxnId="{F7A6738B-6C66-429B-B2E9-C883281638F7}">
      <dgm:prSet/>
      <dgm:spPr/>
      <dgm:t>
        <a:bodyPr/>
        <a:lstStyle/>
        <a:p>
          <a:endParaRPr lang="en-US"/>
        </a:p>
      </dgm:t>
    </dgm:pt>
    <dgm:pt modelId="{9D4BE3D8-CA3A-4DC9-BF12-F73252C46A86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1800" b="1" dirty="0"/>
            <a:t>WasteWise</a:t>
          </a:r>
        </a:p>
        <a:p>
          <a:r>
            <a:rPr lang="en-US" sz="1200" dirty="0"/>
            <a:t>Food rescue and recovery, recycling, repair café, library of things</a:t>
          </a:r>
        </a:p>
      </dgm:t>
    </dgm:pt>
    <dgm:pt modelId="{7D9BBC02-0517-4848-9ECD-20F3C0AD54C3}" type="parTrans" cxnId="{E154B632-FC93-4EE7-9C37-DDB3C85FA707}">
      <dgm:prSet/>
      <dgm:spPr/>
      <dgm:t>
        <a:bodyPr/>
        <a:lstStyle/>
        <a:p>
          <a:endParaRPr lang="en-US"/>
        </a:p>
      </dgm:t>
    </dgm:pt>
    <dgm:pt modelId="{98FD0FA9-CC72-4387-B3FF-3822A73C15E1}" type="sibTrans" cxnId="{E154B632-FC93-4EE7-9C37-DDB3C85FA707}">
      <dgm:prSet/>
      <dgm:spPr/>
      <dgm:t>
        <a:bodyPr/>
        <a:lstStyle/>
        <a:p>
          <a:endParaRPr lang="en-US"/>
        </a:p>
      </dgm:t>
    </dgm:pt>
    <dgm:pt modelId="{D7E4E6B5-1AD1-4B23-8A9A-2A6F539EE21F}">
      <dgm:prSet phldrT="[Text]" custT="1"/>
      <dgm:spPr>
        <a:solidFill>
          <a:schemeClr val="accent2">
            <a:lumMod val="50000"/>
            <a:lumOff val="50000"/>
          </a:schemeClr>
        </a:solidFill>
      </dgm:spPr>
      <dgm:t>
        <a:bodyPr/>
        <a:lstStyle/>
        <a:p>
          <a:r>
            <a:rPr lang="en-US" sz="1800" b="1" dirty="0"/>
            <a:t>Transportation </a:t>
          </a:r>
        </a:p>
        <a:p>
          <a:r>
            <a:rPr lang="en-US" sz="1200" dirty="0"/>
            <a:t>Research, advise, develop programs, improve emissions tracking</a:t>
          </a:r>
        </a:p>
        <a:p>
          <a:endParaRPr lang="en-US" sz="1800" dirty="0"/>
        </a:p>
      </dgm:t>
    </dgm:pt>
    <dgm:pt modelId="{6EDFBF3B-5E51-40AE-80BF-F36AAFC20AB2}" type="parTrans" cxnId="{04D81619-0CBD-41F2-BF79-2F54ADA23828}">
      <dgm:prSet/>
      <dgm:spPr/>
      <dgm:t>
        <a:bodyPr/>
        <a:lstStyle/>
        <a:p>
          <a:endParaRPr lang="en-US"/>
        </a:p>
      </dgm:t>
    </dgm:pt>
    <dgm:pt modelId="{29C2C3A6-0E86-483A-A43A-B486EA0BE4A7}" type="sibTrans" cxnId="{04D81619-0CBD-41F2-BF79-2F54ADA23828}">
      <dgm:prSet/>
      <dgm:spPr/>
      <dgm:t>
        <a:bodyPr/>
        <a:lstStyle/>
        <a:p>
          <a:endParaRPr lang="en-US"/>
        </a:p>
      </dgm:t>
    </dgm:pt>
    <dgm:pt modelId="{C74794E2-31C8-4713-A425-DD51ACF690D9}">
      <dgm:prSet phldrT="[Text]" custT="1"/>
      <dgm:spPr>
        <a:solidFill>
          <a:srgbClr val="FFC000"/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1800" b="1" dirty="0"/>
            <a:t>Climate Action Plan </a:t>
          </a:r>
        </a:p>
        <a:p>
          <a:r>
            <a:rPr lang="en-US" sz="1200" b="0" dirty="0"/>
            <a:t>2030, 2050 Goals and Roadmap</a:t>
          </a:r>
        </a:p>
      </dgm:t>
    </dgm:pt>
    <dgm:pt modelId="{65F184F8-7A0C-425B-9CDD-91EEC6D77632}" type="parTrans" cxnId="{A2B8D900-56E0-47F9-9E2E-4D7551351C38}">
      <dgm:prSet/>
      <dgm:spPr/>
      <dgm:t>
        <a:bodyPr/>
        <a:lstStyle/>
        <a:p>
          <a:endParaRPr lang="en-US"/>
        </a:p>
      </dgm:t>
    </dgm:pt>
    <dgm:pt modelId="{A24212C2-3299-4843-8950-AB83312727B4}" type="sibTrans" cxnId="{A2B8D900-56E0-47F9-9E2E-4D7551351C38}">
      <dgm:prSet/>
      <dgm:spPr/>
      <dgm:t>
        <a:bodyPr/>
        <a:lstStyle/>
        <a:p>
          <a:endParaRPr lang="en-US"/>
        </a:p>
      </dgm:t>
    </dgm:pt>
    <dgm:pt modelId="{DFC9DDF7-142D-410D-96E7-A45A3EBF2646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1800" b="1" dirty="0"/>
            <a:t>Integration</a:t>
          </a:r>
        </a:p>
        <a:p>
          <a:r>
            <a:rPr lang="en-US" sz="1200" dirty="0"/>
            <a:t>Integrate sustainability across muni and community</a:t>
          </a:r>
        </a:p>
      </dgm:t>
    </dgm:pt>
    <dgm:pt modelId="{2A005644-6478-4E36-8EF7-BF9922C395E4}" type="parTrans" cxnId="{D8E3FDD4-0293-4935-BCF7-FCB7142678D9}">
      <dgm:prSet/>
      <dgm:spPr/>
      <dgm:t>
        <a:bodyPr/>
        <a:lstStyle/>
        <a:p>
          <a:endParaRPr lang="en-US"/>
        </a:p>
      </dgm:t>
    </dgm:pt>
    <dgm:pt modelId="{41647108-D86A-468B-A00F-0CBDA9352C58}" type="sibTrans" cxnId="{D8E3FDD4-0293-4935-BCF7-FCB7142678D9}">
      <dgm:prSet/>
      <dgm:spPr/>
      <dgm:t>
        <a:bodyPr/>
        <a:lstStyle/>
        <a:p>
          <a:endParaRPr lang="en-US"/>
        </a:p>
      </dgm:t>
    </dgm:pt>
    <dgm:pt modelId="{8BF80965-3D55-4990-BDB9-6DFFAD2D9774}">
      <dgm:prSet phldrT="[Text]" custT="1"/>
      <dgm:spPr>
        <a:solidFill>
          <a:srgbClr val="7030A0"/>
        </a:solidFill>
      </dgm:spPr>
      <dgm:t>
        <a:bodyPr/>
        <a:lstStyle/>
        <a:p>
          <a:r>
            <a:rPr lang="en-US" sz="1800" b="1" dirty="0"/>
            <a:t>Communication</a:t>
          </a:r>
        </a:p>
        <a:p>
          <a:r>
            <a:rPr lang="en-US" sz="1200" dirty="0"/>
            <a:t>SEC website and other forms of public outreach</a:t>
          </a:r>
        </a:p>
      </dgm:t>
    </dgm:pt>
    <dgm:pt modelId="{8C0221EA-2567-4FF6-A54B-F6CF83C0EEBB}" type="parTrans" cxnId="{D1E7051A-A277-4A9B-A63B-D2F3A7F6D340}">
      <dgm:prSet/>
      <dgm:spPr/>
      <dgm:t>
        <a:bodyPr/>
        <a:lstStyle/>
        <a:p>
          <a:endParaRPr lang="en-US"/>
        </a:p>
      </dgm:t>
    </dgm:pt>
    <dgm:pt modelId="{8BC516F6-554E-4C05-AD42-5770F7AC7BFC}" type="sibTrans" cxnId="{D1E7051A-A277-4A9B-A63B-D2F3A7F6D340}">
      <dgm:prSet/>
      <dgm:spPr/>
      <dgm:t>
        <a:bodyPr/>
        <a:lstStyle/>
        <a:p>
          <a:endParaRPr lang="en-US"/>
        </a:p>
      </dgm:t>
    </dgm:pt>
    <dgm:pt modelId="{161A26BB-D287-44C8-9909-5F763A4D8267}" type="pres">
      <dgm:prSet presAssocID="{C83C2F74-62AC-4DF9-A4CE-F4BCF80E444F}" presName="diagram" presStyleCnt="0">
        <dgm:presLayoutVars>
          <dgm:dir/>
          <dgm:resizeHandles val="exact"/>
        </dgm:presLayoutVars>
      </dgm:prSet>
      <dgm:spPr/>
    </dgm:pt>
    <dgm:pt modelId="{08060957-30B2-48EB-8A80-EB43CEFBC9C9}" type="pres">
      <dgm:prSet presAssocID="{4B8E4344-8CAE-440E-9E74-A74CAF43E974}" presName="node" presStyleLbl="node1" presStyleIdx="0" presStyleCnt="8" custScaleX="85418" custScaleY="139282" custLinFactNeighborX="77217" custLinFactNeighborY="84912">
        <dgm:presLayoutVars>
          <dgm:bulletEnabled val="1"/>
        </dgm:presLayoutVars>
      </dgm:prSet>
      <dgm:spPr/>
    </dgm:pt>
    <dgm:pt modelId="{67586829-2CAC-466F-9B1E-42E5DA5EBBE1}" type="pres">
      <dgm:prSet presAssocID="{078F5BBE-D976-4F0E-97C5-57E3FF1612D8}" presName="sibTrans" presStyleCnt="0"/>
      <dgm:spPr/>
    </dgm:pt>
    <dgm:pt modelId="{3F60050F-7697-43EF-9C4A-6EDD9DEDADBC}" type="pres">
      <dgm:prSet presAssocID="{34877FC9-AE28-4D24-863A-194F7EF68873}" presName="node" presStyleLbl="node1" presStyleIdx="1" presStyleCnt="8" custScaleX="111961" custScaleY="198270" custLinFactX="-35531" custLinFactNeighborX="-100000" custLinFactNeighborY="-33118">
        <dgm:presLayoutVars>
          <dgm:bulletEnabled val="1"/>
        </dgm:presLayoutVars>
      </dgm:prSet>
      <dgm:spPr/>
    </dgm:pt>
    <dgm:pt modelId="{541EE35A-97F3-4C8B-AB48-E70BDD90E886}" type="pres">
      <dgm:prSet presAssocID="{F71E5653-19EB-42F7-BCA8-125E658C325D}" presName="sibTrans" presStyleCnt="0"/>
      <dgm:spPr/>
    </dgm:pt>
    <dgm:pt modelId="{CC7355A3-44F4-433B-B61C-7F471B77C7FB}" type="pres">
      <dgm:prSet presAssocID="{4B4D4FAC-DFDD-4344-A14A-F6127C15ADAC}" presName="node" presStyleLbl="node1" presStyleIdx="2" presStyleCnt="8" custScaleX="113468" custScaleY="194376" custLinFactY="92467" custLinFactNeighborX="88031" custLinFactNeighborY="100000">
        <dgm:presLayoutVars>
          <dgm:bulletEnabled val="1"/>
        </dgm:presLayoutVars>
      </dgm:prSet>
      <dgm:spPr/>
    </dgm:pt>
    <dgm:pt modelId="{D65F1AFB-D514-4176-96BE-80A67B42D172}" type="pres">
      <dgm:prSet presAssocID="{DBD2B3F5-93B3-4EE8-858D-7655DA58D672}" presName="sibTrans" presStyleCnt="0"/>
      <dgm:spPr/>
    </dgm:pt>
    <dgm:pt modelId="{F2034339-101C-4385-8C4E-8E518A613FFB}" type="pres">
      <dgm:prSet presAssocID="{9D4BE3D8-CA3A-4DC9-BF12-F73252C46A86}" presName="node" presStyleLbl="node1" presStyleIdx="3" presStyleCnt="8" custScaleX="112955" custScaleY="173171" custLinFactNeighborX="21699" custLinFactNeighborY="-32287">
        <dgm:presLayoutVars>
          <dgm:bulletEnabled val="1"/>
        </dgm:presLayoutVars>
      </dgm:prSet>
      <dgm:spPr/>
    </dgm:pt>
    <dgm:pt modelId="{FA6A6D94-1D4C-41E5-ADBF-4188C2D6B1F9}" type="pres">
      <dgm:prSet presAssocID="{98FD0FA9-CC72-4387-B3FF-3822A73C15E1}" presName="sibTrans" presStyleCnt="0"/>
      <dgm:spPr/>
    </dgm:pt>
    <dgm:pt modelId="{4F1A147C-9963-486B-BD3C-5F06CB311088}" type="pres">
      <dgm:prSet presAssocID="{D7E4E6B5-1AD1-4B23-8A9A-2A6F539EE21F}" presName="node" presStyleLbl="node1" presStyleIdx="4" presStyleCnt="8" custScaleX="152278" custScaleY="139315" custLinFactNeighborX="21224" custLinFactNeighborY="42825">
        <dgm:presLayoutVars>
          <dgm:bulletEnabled val="1"/>
        </dgm:presLayoutVars>
      </dgm:prSet>
      <dgm:spPr/>
    </dgm:pt>
    <dgm:pt modelId="{887AE4B6-AD64-4F27-8124-CB7348792F4C}" type="pres">
      <dgm:prSet presAssocID="{29C2C3A6-0E86-483A-A43A-B486EA0BE4A7}" presName="sibTrans" presStyleCnt="0"/>
      <dgm:spPr/>
    </dgm:pt>
    <dgm:pt modelId="{6497A2DF-163B-41AE-9E50-7FB2C4D0E444}" type="pres">
      <dgm:prSet presAssocID="{C74794E2-31C8-4713-A425-DD51ACF690D9}" presName="node" presStyleLbl="node1" presStyleIdx="5" presStyleCnt="8" custScaleX="113671" custScaleY="155182" custLinFactY="-37705" custLinFactNeighborX="54015" custLinFactNeighborY="-100000">
        <dgm:presLayoutVars>
          <dgm:bulletEnabled val="1"/>
        </dgm:presLayoutVars>
      </dgm:prSet>
      <dgm:spPr/>
    </dgm:pt>
    <dgm:pt modelId="{77EB579B-729D-4304-979E-AD3358B84E3C}" type="pres">
      <dgm:prSet presAssocID="{A24212C2-3299-4843-8950-AB83312727B4}" presName="sibTrans" presStyleCnt="0"/>
      <dgm:spPr/>
    </dgm:pt>
    <dgm:pt modelId="{7FB82022-2436-4075-BE39-1134BB3D112E}" type="pres">
      <dgm:prSet presAssocID="{DFC9DDF7-142D-410D-96E7-A45A3EBF2646}" presName="node" presStyleLbl="node1" presStyleIdx="6" presStyleCnt="8" custScaleX="96620" custScaleY="151337" custLinFactNeighborX="-64793" custLinFactNeighborY="30947">
        <dgm:presLayoutVars>
          <dgm:bulletEnabled val="1"/>
        </dgm:presLayoutVars>
      </dgm:prSet>
      <dgm:spPr/>
    </dgm:pt>
    <dgm:pt modelId="{7CDF10BF-4BC1-4FEB-A553-398D13CBB64A}" type="pres">
      <dgm:prSet presAssocID="{41647108-D86A-468B-A00F-0CBDA9352C58}" presName="sibTrans" presStyleCnt="0"/>
      <dgm:spPr/>
    </dgm:pt>
    <dgm:pt modelId="{B0555D8F-1513-419D-9A68-DA2E2439CDEA}" type="pres">
      <dgm:prSet presAssocID="{8BF80965-3D55-4990-BDB9-6DFFAD2D9774}" presName="node" presStyleLbl="node1" presStyleIdx="7" presStyleCnt="8" custScaleX="141355" custLinFactX="-91131" custLinFactY="-100000" custLinFactNeighborX="-100000" custLinFactNeighborY="-181860">
        <dgm:presLayoutVars>
          <dgm:bulletEnabled val="1"/>
        </dgm:presLayoutVars>
      </dgm:prSet>
      <dgm:spPr/>
    </dgm:pt>
  </dgm:ptLst>
  <dgm:cxnLst>
    <dgm:cxn modelId="{A2B8D900-56E0-47F9-9E2E-4D7551351C38}" srcId="{C83C2F74-62AC-4DF9-A4CE-F4BCF80E444F}" destId="{C74794E2-31C8-4713-A425-DD51ACF690D9}" srcOrd="5" destOrd="0" parTransId="{65F184F8-7A0C-425B-9CDD-91EEC6D77632}" sibTransId="{A24212C2-3299-4843-8950-AB83312727B4}"/>
    <dgm:cxn modelId="{EC4BDA00-B08D-47F0-8478-CA2995FE81AE}" srcId="{C83C2F74-62AC-4DF9-A4CE-F4BCF80E444F}" destId="{34877FC9-AE28-4D24-863A-194F7EF68873}" srcOrd="1" destOrd="0" parTransId="{5AA494B8-FE6D-4093-B35D-E07450628C46}" sibTransId="{F71E5653-19EB-42F7-BCA8-125E658C325D}"/>
    <dgm:cxn modelId="{04D81619-0CBD-41F2-BF79-2F54ADA23828}" srcId="{C83C2F74-62AC-4DF9-A4CE-F4BCF80E444F}" destId="{D7E4E6B5-1AD1-4B23-8A9A-2A6F539EE21F}" srcOrd="4" destOrd="0" parTransId="{6EDFBF3B-5E51-40AE-80BF-F36AAFC20AB2}" sibTransId="{29C2C3A6-0E86-483A-A43A-B486EA0BE4A7}"/>
    <dgm:cxn modelId="{D1E7051A-A277-4A9B-A63B-D2F3A7F6D340}" srcId="{C83C2F74-62AC-4DF9-A4CE-F4BCF80E444F}" destId="{8BF80965-3D55-4990-BDB9-6DFFAD2D9774}" srcOrd="7" destOrd="0" parTransId="{8C0221EA-2567-4FF6-A54B-F6CF83C0EEBB}" sibTransId="{8BC516F6-554E-4C05-AD42-5770F7AC7BFC}"/>
    <dgm:cxn modelId="{3E5A871F-0623-4D1D-B7C4-7A605DC7FFCD}" type="presOf" srcId="{34877FC9-AE28-4D24-863A-194F7EF68873}" destId="{3F60050F-7697-43EF-9C4A-6EDD9DEDADBC}" srcOrd="0" destOrd="0" presId="urn:microsoft.com/office/officeart/2005/8/layout/default"/>
    <dgm:cxn modelId="{2D6C7E29-0158-4509-A998-B2152E91107C}" type="presOf" srcId="{8BF80965-3D55-4990-BDB9-6DFFAD2D9774}" destId="{B0555D8F-1513-419D-9A68-DA2E2439CDEA}" srcOrd="0" destOrd="0" presId="urn:microsoft.com/office/officeart/2005/8/layout/default"/>
    <dgm:cxn modelId="{E154B632-FC93-4EE7-9C37-DDB3C85FA707}" srcId="{C83C2F74-62AC-4DF9-A4CE-F4BCF80E444F}" destId="{9D4BE3D8-CA3A-4DC9-BF12-F73252C46A86}" srcOrd="3" destOrd="0" parTransId="{7D9BBC02-0517-4848-9ECD-20F3C0AD54C3}" sibTransId="{98FD0FA9-CC72-4387-B3FF-3822A73C15E1}"/>
    <dgm:cxn modelId="{E8E09460-67AF-4CC7-900C-AD6441B0BAEA}" type="presOf" srcId="{9D4BE3D8-CA3A-4DC9-BF12-F73252C46A86}" destId="{F2034339-101C-4385-8C4E-8E518A613FFB}" srcOrd="0" destOrd="0" presId="urn:microsoft.com/office/officeart/2005/8/layout/default"/>
    <dgm:cxn modelId="{1F51B542-26AA-43A6-BA1A-DAEDFC8AAD47}" type="presOf" srcId="{4B4D4FAC-DFDD-4344-A14A-F6127C15ADAC}" destId="{CC7355A3-44F4-433B-B61C-7F471B77C7FB}" srcOrd="0" destOrd="0" presId="urn:microsoft.com/office/officeart/2005/8/layout/default"/>
    <dgm:cxn modelId="{3262625A-59B3-4FBB-B788-AAB31568E291}" srcId="{C83C2F74-62AC-4DF9-A4CE-F4BCF80E444F}" destId="{4B8E4344-8CAE-440E-9E74-A74CAF43E974}" srcOrd="0" destOrd="0" parTransId="{B267FF84-6383-4CCE-BF75-21F2157FFE43}" sibTransId="{078F5BBE-D976-4F0E-97C5-57E3FF1612D8}"/>
    <dgm:cxn modelId="{F7A6738B-6C66-429B-B2E9-C883281638F7}" srcId="{C83C2F74-62AC-4DF9-A4CE-F4BCF80E444F}" destId="{4B4D4FAC-DFDD-4344-A14A-F6127C15ADAC}" srcOrd="2" destOrd="0" parTransId="{8D8582EB-2AF6-4285-82AA-11070061674A}" sibTransId="{DBD2B3F5-93B3-4EE8-858D-7655DA58D672}"/>
    <dgm:cxn modelId="{8326F98B-E656-4935-8B38-C9365451D0AE}" type="presOf" srcId="{C74794E2-31C8-4713-A425-DD51ACF690D9}" destId="{6497A2DF-163B-41AE-9E50-7FB2C4D0E444}" srcOrd="0" destOrd="0" presId="urn:microsoft.com/office/officeart/2005/8/layout/default"/>
    <dgm:cxn modelId="{DAB2D0A4-05F1-4EF8-A384-5DD849431AF8}" type="presOf" srcId="{C83C2F74-62AC-4DF9-A4CE-F4BCF80E444F}" destId="{161A26BB-D287-44C8-9909-5F763A4D8267}" srcOrd="0" destOrd="0" presId="urn:microsoft.com/office/officeart/2005/8/layout/default"/>
    <dgm:cxn modelId="{CA8BDFC1-3C70-4821-A08A-0B0C12EF1B80}" type="presOf" srcId="{DFC9DDF7-142D-410D-96E7-A45A3EBF2646}" destId="{7FB82022-2436-4075-BE39-1134BB3D112E}" srcOrd="0" destOrd="0" presId="urn:microsoft.com/office/officeart/2005/8/layout/default"/>
    <dgm:cxn modelId="{0DCF40D3-F7E7-4C6F-B6C7-E8D93E5F6134}" type="presOf" srcId="{D7E4E6B5-1AD1-4B23-8A9A-2A6F539EE21F}" destId="{4F1A147C-9963-486B-BD3C-5F06CB311088}" srcOrd="0" destOrd="0" presId="urn:microsoft.com/office/officeart/2005/8/layout/default"/>
    <dgm:cxn modelId="{D8E3FDD4-0293-4935-BCF7-FCB7142678D9}" srcId="{C83C2F74-62AC-4DF9-A4CE-F4BCF80E444F}" destId="{DFC9DDF7-142D-410D-96E7-A45A3EBF2646}" srcOrd="6" destOrd="0" parTransId="{2A005644-6478-4E36-8EF7-BF9922C395E4}" sibTransId="{41647108-D86A-468B-A00F-0CBDA9352C58}"/>
    <dgm:cxn modelId="{37D90AF3-5DA9-4FF9-A58B-CE4586ACABC0}" type="presOf" srcId="{4B8E4344-8CAE-440E-9E74-A74CAF43E974}" destId="{08060957-30B2-48EB-8A80-EB43CEFBC9C9}" srcOrd="0" destOrd="0" presId="urn:microsoft.com/office/officeart/2005/8/layout/default"/>
    <dgm:cxn modelId="{3E2BE14F-644E-460C-919E-65885692B0FE}" type="presParOf" srcId="{161A26BB-D287-44C8-9909-5F763A4D8267}" destId="{08060957-30B2-48EB-8A80-EB43CEFBC9C9}" srcOrd="0" destOrd="0" presId="urn:microsoft.com/office/officeart/2005/8/layout/default"/>
    <dgm:cxn modelId="{2EE4EF30-D79E-4E11-A98A-7C231832A809}" type="presParOf" srcId="{161A26BB-D287-44C8-9909-5F763A4D8267}" destId="{67586829-2CAC-466F-9B1E-42E5DA5EBBE1}" srcOrd="1" destOrd="0" presId="urn:microsoft.com/office/officeart/2005/8/layout/default"/>
    <dgm:cxn modelId="{F5A94BB4-4605-4D16-A828-C13851EBC8DA}" type="presParOf" srcId="{161A26BB-D287-44C8-9909-5F763A4D8267}" destId="{3F60050F-7697-43EF-9C4A-6EDD9DEDADBC}" srcOrd="2" destOrd="0" presId="urn:microsoft.com/office/officeart/2005/8/layout/default"/>
    <dgm:cxn modelId="{88E277B2-7ADC-453C-8D6B-76961B51F452}" type="presParOf" srcId="{161A26BB-D287-44C8-9909-5F763A4D8267}" destId="{541EE35A-97F3-4C8B-AB48-E70BDD90E886}" srcOrd="3" destOrd="0" presId="urn:microsoft.com/office/officeart/2005/8/layout/default"/>
    <dgm:cxn modelId="{0689016E-C924-4457-82EE-F7FAA9BD907D}" type="presParOf" srcId="{161A26BB-D287-44C8-9909-5F763A4D8267}" destId="{CC7355A3-44F4-433B-B61C-7F471B77C7FB}" srcOrd="4" destOrd="0" presId="urn:microsoft.com/office/officeart/2005/8/layout/default"/>
    <dgm:cxn modelId="{8A5D4FBC-D84D-466F-A32A-46C5BA0D6A98}" type="presParOf" srcId="{161A26BB-D287-44C8-9909-5F763A4D8267}" destId="{D65F1AFB-D514-4176-96BE-80A67B42D172}" srcOrd="5" destOrd="0" presId="urn:microsoft.com/office/officeart/2005/8/layout/default"/>
    <dgm:cxn modelId="{5900CDF0-85F5-4CC7-BCD5-0B0AB5CAD481}" type="presParOf" srcId="{161A26BB-D287-44C8-9909-5F763A4D8267}" destId="{F2034339-101C-4385-8C4E-8E518A613FFB}" srcOrd="6" destOrd="0" presId="urn:microsoft.com/office/officeart/2005/8/layout/default"/>
    <dgm:cxn modelId="{44A8B2C7-2E4C-4774-A4E9-B77B6299CE4F}" type="presParOf" srcId="{161A26BB-D287-44C8-9909-5F763A4D8267}" destId="{FA6A6D94-1D4C-41E5-ADBF-4188C2D6B1F9}" srcOrd="7" destOrd="0" presId="urn:microsoft.com/office/officeart/2005/8/layout/default"/>
    <dgm:cxn modelId="{70C4D8AF-D8EC-4C5C-8E3D-9D131CAB3894}" type="presParOf" srcId="{161A26BB-D287-44C8-9909-5F763A4D8267}" destId="{4F1A147C-9963-486B-BD3C-5F06CB311088}" srcOrd="8" destOrd="0" presId="urn:microsoft.com/office/officeart/2005/8/layout/default"/>
    <dgm:cxn modelId="{9E5BDA47-78D6-4496-A9E9-A9E5E472CB07}" type="presParOf" srcId="{161A26BB-D287-44C8-9909-5F763A4D8267}" destId="{887AE4B6-AD64-4F27-8124-CB7348792F4C}" srcOrd="9" destOrd="0" presId="urn:microsoft.com/office/officeart/2005/8/layout/default"/>
    <dgm:cxn modelId="{28C13D9B-EF7B-47FA-9B52-780E088C4C27}" type="presParOf" srcId="{161A26BB-D287-44C8-9909-5F763A4D8267}" destId="{6497A2DF-163B-41AE-9E50-7FB2C4D0E444}" srcOrd="10" destOrd="0" presId="urn:microsoft.com/office/officeart/2005/8/layout/default"/>
    <dgm:cxn modelId="{EA7DB79C-514E-45A0-8D25-2109F3807E20}" type="presParOf" srcId="{161A26BB-D287-44C8-9909-5F763A4D8267}" destId="{77EB579B-729D-4304-979E-AD3358B84E3C}" srcOrd="11" destOrd="0" presId="urn:microsoft.com/office/officeart/2005/8/layout/default"/>
    <dgm:cxn modelId="{F91CCA1B-DB7B-4C28-81E9-C652E7FCBE8F}" type="presParOf" srcId="{161A26BB-D287-44C8-9909-5F763A4D8267}" destId="{7FB82022-2436-4075-BE39-1134BB3D112E}" srcOrd="12" destOrd="0" presId="urn:microsoft.com/office/officeart/2005/8/layout/default"/>
    <dgm:cxn modelId="{EA2FD7AF-5CFF-46FE-A099-1E3F77EB8ADC}" type="presParOf" srcId="{161A26BB-D287-44C8-9909-5F763A4D8267}" destId="{7CDF10BF-4BC1-4FEB-A553-398D13CBB64A}" srcOrd="13" destOrd="0" presId="urn:microsoft.com/office/officeart/2005/8/layout/default"/>
    <dgm:cxn modelId="{0993DB51-1C9B-4D07-A19C-183CE7BF9BD4}" type="presParOf" srcId="{161A26BB-D287-44C8-9909-5F763A4D8267}" destId="{B0555D8F-1513-419D-9A68-DA2E2439CDEA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7A0F99-093A-4D3A-BAD3-FB0B07F328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B5E17D-B352-4FC7-8403-CEA994433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Helvetica" panose="020B0604020202020204" pitchFamily="34" charset="0"/>
            </a:rPr>
            <a:t>Financial stressors: </a:t>
          </a:r>
          <a:r>
            <a:rPr lang="en-US" i="1" dirty="0">
              <a:latin typeface="Helvetica" panose="020B0604020202020204" pitchFamily="34" charset="0"/>
            </a:rPr>
            <a:t>Feeling like you aren’t making enough money to provide for yourself or your family</a:t>
          </a:r>
          <a:endParaRPr lang="en-US" dirty="0">
            <a:latin typeface="Helvetica" panose="020B0604020202020204" pitchFamily="34" charset="0"/>
          </a:endParaRPr>
        </a:p>
      </dgm:t>
    </dgm:pt>
    <dgm:pt modelId="{6E2073A9-6101-408C-A9B1-22C4BCDA33BF}" type="parTrans" cxnId="{C6E61327-BB2A-4067-9138-3F293430CBA6}">
      <dgm:prSet/>
      <dgm:spPr/>
      <dgm:t>
        <a:bodyPr/>
        <a:lstStyle/>
        <a:p>
          <a:endParaRPr lang="en-US"/>
        </a:p>
      </dgm:t>
    </dgm:pt>
    <dgm:pt modelId="{FEC029AF-874F-4D6A-BEB5-48B72325FFE4}" type="sibTrans" cxnId="{C6E61327-BB2A-4067-9138-3F293430CBA6}">
      <dgm:prSet/>
      <dgm:spPr/>
      <dgm:t>
        <a:bodyPr/>
        <a:lstStyle/>
        <a:p>
          <a:endParaRPr lang="en-US"/>
        </a:p>
      </dgm:t>
    </dgm:pt>
    <dgm:pt modelId="{4AEE7ABC-E95F-4945-97FE-A64E916176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Helvetica" panose="020B0604020202020204" pitchFamily="34" charset="0"/>
            </a:rPr>
            <a:t>Social stressors: </a:t>
          </a:r>
          <a:r>
            <a:rPr lang="en-US" i="1" dirty="0">
              <a:latin typeface="Helvetica" panose="020B0604020202020204" pitchFamily="34" charset="0"/>
            </a:rPr>
            <a:t>Feeling unsafe in your neighborhood due to crime, feeling alone, or other factors</a:t>
          </a:r>
          <a:endParaRPr lang="en-US" dirty="0">
            <a:latin typeface="Helvetica" panose="020B0604020202020204" pitchFamily="34" charset="0"/>
          </a:endParaRPr>
        </a:p>
      </dgm:t>
    </dgm:pt>
    <dgm:pt modelId="{804C449D-35A0-4EF4-9EB8-C6CCDE21FAD5}" type="parTrans" cxnId="{A5F22FC1-58E5-438C-A3C3-D05140984DDE}">
      <dgm:prSet/>
      <dgm:spPr/>
      <dgm:t>
        <a:bodyPr/>
        <a:lstStyle/>
        <a:p>
          <a:endParaRPr lang="en-US"/>
        </a:p>
      </dgm:t>
    </dgm:pt>
    <dgm:pt modelId="{536B8AAA-3746-4EB8-ABC0-5A59B0853C2D}" type="sibTrans" cxnId="{A5F22FC1-58E5-438C-A3C3-D05140984DDE}">
      <dgm:prSet/>
      <dgm:spPr/>
      <dgm:t>
        <a:bodyPr/>
        <a:lstStyle/>
        <a:p>
          <a:endParaRPr lang="en-US"/>
        </a:p>
      </dgm:t>
    </dgm:pt>
    <dgm:pt modelId="{E1F204C1-8327-4D84-9F32-526F9DE9B2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Helvetica" panose="020B0604020202020204" pitchFamily="34" charset="0"/>
            </a:rPr>
            <a:t>Health stressors: </a:t>
          </a:r>
          <a:r>
            <a:rPr lang="en-US" i="1" dirty="0">
              <a:latin typeface="Helvetica" panose="020B0604020202020204" pitchFamily="34" charset="0"/>
            </a:rPr>
            <a:t>Feeling like you can’t put your best self forward because of physical or mental health challenges</a:t>
          </a:r>
          <a:endParaRPr lang="en-US" dirty="0">
            <a:latin typeface="Helvetica" panose="020B0604020202020204" pitchFamily="34" charset="0"/>
          </a:endParaRPr>
        </a:p>
      </dgm:t>
    </dgm:pt>
    <dgm:pt modelId="{69F76CA9-73B7-4AB1-8218-8C8D152FA1D9}" type="parTrans" cxnId="{2E31D2E5-BAD0-4DEF-839F-31CAB9329A79}">
      <dgm:prSet/>
      <dgm:spPr/>
      <dgm:t>
        <a:bodyPr/>
        <a:lstStyle/>
        <a:p>
          <a:endParaRPr lang="en-US"/>
        </a:p>
      </dgm:t>
    </dgm:pt>
    <dgm:pt modelId="{C8785666-683D-4A94-8ACE-35585CD24F05}" type="sibTrans" cxnId="{2E31D2E5-BAD0-4DEF-839F-31CAB9329A79}">
      <dgm:prSet/>
      <dgm:spPr/>
      <dgm:t>
        <a:bodyPr/>
        <a:lstStyle/>
        <a:p>
          <a:endParaRPr lang="en-US"/>
        </a:p>
      </dgm:t>
    </dgm:pt>
    <dgm:pt modelId="{7A4EFCA5-A63D-4174-A0FE-536E165F4377}">
      <dgm:prSet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b="1" i="1" dirty="0">
              <a:latin typeface="Helvetica" panose="020B0604020202020204" pitchFamily="34" charset="0"/>
            </a:rPr>
            <a:t>Environmental stressors: </a:t>
          </a:r>
          <a:r>
            <a:rPr lang="en-US" i="1" dirty="0">
              <a:latin typeface="Helvetica" panose="020B0604020202020204" pitchFamily="34" charset="0"/>
            </a:rPr>
            <a:t>Feeling like your environment is lessening your quality of life (e.g., water quality, air pollution, lead, litter)</a:t>
          </a:r>
          <a:endParaRPr lang="en-US" dirty="0">
            <a:latin typeface="Helvetica" panose="020B0604020202020204" pitchFamily="34" charset="0"/>
          </a:endParaRPr>
        </a:p>
      </dgm:t>
    </dgm:pt>
    <dgm:pt modelId="{94E73941-F72B-4F81-928F-AE25FB505F49}" type="parTrans" cxnId="{C36DDD6A-40C0-4828-8F41-262A3864F965}">
      <dgm:prSet/>
      <dgm:spPr/>
      <dgm:t>
        <a:bodyPr/>
        <a:lstStyle/>
        <a:p>
          <a:endParaRPr lang="en-US"/>
        </a:p>
      </dgm:t>
    </dgm:pt>
    <dgm:pt modelId="{B99A0773-B228-4373-B3BC-02D903588BB3}" type="sibTrans" cxnId="{C36DDD6A-40C0-4828-8F41-262A3864F965}">
      <dgm:prSet/>
      <dgm:spPr/>
      <dgm:t>
        <a:bodyPr/>
        <a:lstStyle/>
        <a:p>
          <a:endParaRPr lang="en-US"/>
        </a:p>
      </dgm:t>
    </dgm:pt>
    <dgm:pt modelId="{B896E9F7-47C3-4E78-95EA-E922A517C423}" type="pres">
      <dgm:prSet presAssocID="{497A0F99-093A-4D3A-BAD3-FB0B07F32803}" presName="root" presStyleCnt="0">
        <dgm:presLayoutVars>
          <dgm:dir/>
          <dgm:resizeHandles val="exact"/>
        </dgm:presLayoutVars>
      </dgm:prSet>
      <dgm:spPr/>
    </dgm:pt>
    <dgm:pt modelId="{B2736DBF-14E6-43BB-B6F2-8D471828F4B5}" type="pres">
      <dgm:prSet presAssocID="{AAB5E17D-B352-4FC7-8403-CEA9944333C5}" presName="compNode" presStyleCnt="0"/>
      <dgm:spPr/>
    </dgm:pt>
    <dgm:pt modelId="{7BE6D968-220A-4C4C-94B7-D1FEA5CC55AA}" type="pres">
      <dgm:prSet presAssocID="{AAB5E17D-B352-4FC7-8403-CEA9944333C5}" presName="bgRect" presStyleLbl="bgShp" presStyleIdx="0" presStyleCnt="4"/>
      <dgm:spPr>
        <a:solidFill>
          <a:schemeClr val="accent2"/>
        </a:solidFill>
      </dgm:spPr>
    </dgm:pt>
    <dgm:pt modelId="{3C4F6118-9211-4254-9F1A-63EBD0B76B3C}" type="pres">
      <dgm:prSet presAssocID="{AAB5E17D-B352-4FC7-8403-CEA9944333C5}" presName="iconRect" presStyleLbl="node1" presStyleIdx="0" presStyleCnt="4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1027F4B-CA8A-470C-8DD9-30021B9A2A2F}" type="pres">
      <dgm:prSet presAssocID="{AAB5E17D-B352-4FC7-8403-CEA9944333C5}" presName="spaceRect" presStyleCnt="0"/>
      <dgm:spPr/>
    </dgm:pt>
    <dgm:pt modelId="{87492EAA-D8B2-416E-905A-6FB48A7BFD36}" type="pres">
      <dgm:prSet presAssocID="{AAB5E17D-B352-4FC7-8403-CEA9944333C5}" presName="parTx" presStyleLbl="revTx" presStyleIdx="0" presStyleCnt="4">
        <dgm:presLayoutVars>
          <dgm:chMax val="0"/>
          <dgm:chPref val="0"/>
        </dgm:presLayoutVars>
      </dgm:prSet>
      <dgm:spPr/>
    </dgm:pt>
    <dgm:pt modelId="{20A22A80-466D-43C2-A77B-0ACBAA3E21EC}" type="pres">
      <dgm:prSet presAssocID="{FEC029AF-874F-4D6A-BEB5-48B72325FFE4}" presName="sibTrans" presStyleCnt="0"/>
      <dgm:spPr/>
    </dgm:pt>
    <dgm:pt modelId="{A3BA11FE-74BC-4F9A-AE9E-B73AB0108B19}" type="pres">
      <dgm:prSet presAssocID="{4AEE7ABC-E95F-4945-97FE-A64E916176E3}" presName="compNode" presStyleCnt="0"/>
      <dgm:spPr/>
    </dgm:pt>
    <dgm:pt modelId="{50B378C8-AEA1-4A7D-B448-F78FEFCB3ED6}" type="pres">
      <dgm:prSet presAssocID="{4AEE7ABC-E95F-4945-97FE-A64E916176E3}" presName="bgRect" presStyleLbl="bgShp" presStyleIdx="1" presStyleCnt="4"/>
      <dgm:spPr/>
    </dgm:pt>
    <dgm:pt modelId="{45726868-5EDF-4FE4-87F6-BD9C7716E23C}" type="pres">
      <dgm:prSet presAssocID="{4AEE7ABC-E95F-4945-97FE-A64E916176E3}" presName="iconRect" presStyleLbl="node1" presStyleIdx="1" presStyleCnt="4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ried Face with Solid Fill"/>
        </a:ext>
      </dgm:extLst>
    </dgm:pt>
    <dgm:pt modelId="{93E5D0A1-D020-4518-893B-D7DB71DE207A}" type="pres">
      <dgm:prSet presAssocID="{4AEE7ABC-E95F-4945-97FE-A64E916176E3}" presName="spaceRect" presStyleCnt="0"/>
      <dgm:spPr/>
    </dgm:pt>
    <dgm:pt modelId="{CACE75B6-983C-4028-B177-9C59E62D04F6}" type="pres">
      <dgm:prSet presAssocID="{4AEE7ABC-E95F-4945-97FE-A64E916176E3}" presName="parTx" presStyleLbl="revTx" presStyleIdx="1" presStyleCnt="4">
        <dgm:presLayoutVars>
          <dgm:chMax val="0"/>
          <dgm:chPref val="0"/>
        </dgm:presLayoutVars>
      </dgm:prSet>
      <dgm:spPr/>
    </dgm:pt>
    <dgm:pt modelId="{7B09A48F-DBFF-4D3A-B3F8-0861E5A5143F}" type="pres">
      <dgm:prSet presAssocID="{536B8AAA-3746-4EB8-ABC0-5A59B0853C2D}" presName="sibTrans" presStyleCnt="0"/>
      <dgm:spPr/>
    </dgm:pt>
    <dgm:pt modelId="{1677C42F-F271-44DD-B1E4-BB6AD9D55D70}" type="pres">
      <dgm:prSet presAssocID="{E1F204C1-8327-4D84-9F32-526F9DE9B2D0}" presName="compNode" presStyleCnt="0"/>
      <dgm:spPr/>
    </dgm:pt>
    <dgm:pt modelId="{2239C40A-01D3-4653-9065-8A4BCF2CC09D}" type="pres">
      <dgm:prSet presAssocID="{E1F204C1-8327-4D84-9F32-526F9DE9B2D0}" presName="bgRect" presStyleLbl="bgShp" presStyleIdx="2" presStyleCnt="4"/>
      <dgm:spPr/>
    </dgm:pt>
    <dgm:pt modelId="{6DB0563C-0544-4AE4-812A-6F7AC796637D}" type="pres">
      <dgm:prSet presAssocID="{E1F204C1-8327-4D84-9F32-526F9DE9B2D0}" presName="iconRect" presStyleLbl="node1" presStyleIdx="2" presStyleCnt="4"/>
      <dgm:spPr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B1C815B-1472-4B87-A6E7-D9269CBD0595}" type="pres">
      <dgm:prSet presAssocID="{E1F204C1-8327-4D84-9F32-526F9DE9B2D0}" presName="spaceRect" presStyleCnt="0"/>
      <dgm:spPr/>
    </dgm:pt>
    <dgm:pt modelId="{27C3C9FE-5A65-4CC4-B5E1-813D9B3CDFC9}" type="pres">
      <dgm:prSet presAssocID="{E1F204C1-8327-4D84-9F32-526F9DE9B2D0}" presName="parTx" presStyleLbl="revTx" presStyleIdx="2" presStyleCnt="4">
        <dgm:presLayoutVars>
          <dgm:chMax val="0"/>
          <dgm:chPref val="0"/>
        </dgm:presLayoutVars>
      </dgm:prSet>
      <dgm:spPr/>
    </dgm:pt>
    <dgm:pt modelId="{756D3AE5-998F-4D5B-B40A-AA5621AF461F}" type="pres">
      <dgm:prSet presAssocID="{C8785666-683D-4A94-8ACE-35585CD24F05}" presName="sibTrans" presStyleCnt="0"/>
      <dgm:spPr/>
    </dgm:pt>
    <dgm:pt modelId="{18E1FCE3-E3DB-4D24-88B4-518C4913BF11}" type="pres">
      <dgm:prSet presAssocID="{7A4EFCA5-A63D-4174-A0FE-536E165F4377}" presName="compNode" presStyleCnt="0"/>
      <dgm:spPr/>
    </dgm:pt>
    <dgm:pt modelId="{2FD08730-52BE-405F-A1C7-1B4A255B0874}" type="pres">
      <dgm:prSet presAssocID="{7A4EFCA5-A63D-4174-A0FE-536E165F4377}" presName="bgRect" presStyleLbl="bgShp" presStyleIdx="3" presStyleCnt="4"/>
      <dgm:spPr>
        <a:solidFill>
          <a:schemeClr val="tx2"/>
        </a:solidFill>
      </dgm:spPr>
    </dgm:pt>
    <dgm:pt modelId="{BCC9B08F-3BD8-4421-B4DC-943166D40BAF}" type="pres">
      <dgm:prSet presAssocID="{7A4EFCA5-A63D-4174-A0FE-536E165F4377}" presName="iconRect" presStyleLbl="node1" presStyleIdx="3" presStyleCnt="4"/>
      <dgm:spPr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stainability"/>
        </a:ext>
      </dgm:extLst>
    </dgm:pt>
    <dgm:pt modelId="{F7F5874E-8C7E-4C21-B863-F5AC070E256F}" type="pres">
      <dgm:prSet presAssocID="{7A4EFCA5-A63D-4174-A0FE-536E165F4377}" presName="spaceRect" presStyleCnt="0"/>
      <dgm:spPr/>
    </dgm:pt>
    <dgm:pt modelId="{E17B9B16-3DAF-4CB3-8008-16EFF6FE5B50}" type="pres">
      <dgm:prSet presAssocID="{7A4EFCA5-A63D-4174-A0FE-536E165F437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E81FA05-F14D-4ED1-A552-EBC74A9CC810}" type="presOf" srcId="{4AEE7ABC-E95F-4945-97FE-A64E916176E3}" destId="{CACE75B6-983C-4028-B177-9C59E62D04F6}" srcOrd="0" destOrd="0" presId="urn:microsoft.com/office/officeart/2018/2/layout/IconVerticalSolidList"/>
    <dgm:cxn modelId="{91644412-F836-40D0-ADF7-B28135F8B620}" type="presOf" srcId="{AAB5E17D-B352-4FC7-8403-CEA9944333C5}" destId="{87492EAA-D8B2-416E-905A-6FB48A7BFD36}" srcOrd="0" destOrd="0" presId="urn:microsoft.com/office/officeart/2018/2/layout/IconVerticalSolidList"/>
    <dgm:cxn modelId="{5639931C-EA34-4FAE-A6E0-97C19F883707}" type="presOf" srcId="{7A4EFCA5-A63D-4174-A0FE-536E165F4377}" destId="{E17B9B16-3DAF-4CB3-8008-16EFF6FE5B50}" srcOrd="0" destOrd="0" presId="urn:microsoft.com/office/officeart/2018/2/layout/IconVerticalSolidList"/>
    <dgm:cxn modelId="{C6E61327-BB2A-4067-9138-3F293430CBA6}" srcId="{497A0F99-093A-4D3A-BAD3-FB0B07F32803}" destId="{AAB5E17D-B352-4FC7-8403-CEA9944333C5}" srcOrd="0" destOrd="0" parTransId="{6E2073A9-6101-408C-A9B1-22C4BCDA33BF}" sibTransId="{FEC029AF-874F-4D6A-BEB5-48B72325FFE4}"/>
    <dgm:cxn modelId="{C36DDD6A-40C0-4828-8F41-262A3864F965}" srcId="{497A0F99-093A-4D3A-BAD3-FB0B07F32803}" destId="{7A4EFCA5-A63D-4174-A0FE-536E165F4377}" srcOrd="3" destOrd="0" parTransId="{94E73941-F72B-4F81-928F-AE25FB505F49}" sibTransId="{B99A0773-B228-4373-B3BC-02D903588BB3}"/>
    <dgm:cxn modelId="{EC4AEAA0-6438-4B6B-B205-95D3063914DA}" type="presOf" srcId="{497A0F99-093A-4D3A-BAD3-FB0B07F32803}" destId="{B896E9F7-47C3-4E78-95EA-E922A517C423}" srcOrd="0" destOrd="0" presId="urn:microsoft.com/office/officeart/2018/2/layout/IconVerticalSolidList"/>
    <dgm:cxn modelId="{A5F22FC1-58E5-438C-A3C3-D05140984DDE}" srcId="{497A0F99-093A-4D3A-BAD3-FB0B07F32803}" destId="{4AEE7ABC-E95F-4945-97FE-A64E916176E3}" srcOrd="1" destOrd="0" parTransId="{804C449D-35A0-4EF4-9EB8-C6CCDE21FAD5}" sibTransId="{536B8AAA-3746-4EB8-ABC0-5A59B0853C2D}"/>
    <dgm:cxn modelId="{130A4DE3-995F-4AC2-82EB-DEC452E48B5E}" type="presOf" srcId="{E1F204C1-8327-4D84-9F32-526F9DE9B2D0}" destId="{27C3C9FE-5A65-4CC4-B5E1-813D9B3CDFC9}" srcOrd="0" destOrd="0" presId="urn:microsoft.com/office/officeart/2018/2/layout/IconVerticalSolidList"/>
    <dgm:cxn modelId="{2E31D2E5-BAD0-4DEF-839F-31CAB9329A79}" srcId="{497A0F99-093A-4D3A-BAD3-FB0B07F32803}" destId="{E1F204C1-8327-4D84-9F32-526F9DE9B2D0}" srcOrd="2" destOrd="0" parTransId="{69F76CA9-73B7-4AB1-8218-8C8D152FA1D9}" sibTransId="{C8785666-683D-4A94-8ACE-35585CD24F05}"/>
    <dgm:cxn modelId="{28CD821A-4891-4AFC-983C-00C73B12F76F}" type="presParOf" srcId="{B896E9F7-47C3-4E78-95EA-E922A517C423}" destId="{B2736DBF-14E6-43BB-B6F2-8D471828F4B5}" srcOrd="0" destOrd="0" presId="urn:microsoft.com/office/officeart/2018/2/layout/IconVerticalSolidList"/>
    <dgm:cxn modelId="{B2F53647-9648-404C-A924-0811A847C887}" type="presParOf" srcId="{B2736DBF-14E6-43BB-B6F2-8D471828F4B5}" destId="{7BE6D968-220A-4C4C-94B7-D1FEA5CC55AA}" srcOrd="0" destOrd="0" presId="urn:microsoft.com/office/officeart/2018/2/layout/IconVerticalSolidList"/>
    <dgm:cxn modelId="{411153A5-FB0D-493B-BA30-A424079A05BD}" type="presParOf" srcId="{B2736DBF-14E6-43BB-B6F2-8D471828F4B5}" destId="{3C4F6118-9211-4254-9F1A-63EBD0B76B3C}" srcOrd="1" destOrd="0" presId="urn:microsoft.com/office/officeart/2018/2/layout/IconVerticalSolidList"/>
    <dgm:cxn modelId="{796C6E50-B389-48F2-BCFE-B92086985A09}" type="presParOf" srcId="{B2736DBF-14E6-43BB-B6F2-8D471828F4B5}" destId="{F1027F4B-CA8A-470C-8DD9-30021B9A2A2F}" srcOrd="2" destOrd="0" presId="urn:microsoft.com/office/officeart/2018/2/layout/IconVerticalSolidList"/>
    <dgm:cxn modelId="{1C1F2509-4F48-4D70-B388-20E6157B0F89}" type="presParOf" srcId="{B2736DBF-14E6-43BB-B6F2-8D471828F4B5}" destId="{87492EAA-D8B2-416E-905A-6FB48A7BFD36}" srcOrd="3" destOrd="0" presId="urn:microsoft.com/office/officeart/2018/2/layout/IconVerticalSolidList"/>
    <dgm:cxn modelId="{C5B81BC8-3DDA-43EC-8156-D7AC621A4F0C}" type="presParOf" srcId="{B896E9F7-47C3-4E78-95EA-E922A517C423}" destId="{20A22A80-466D-43C2-A77B-0ACBAA3E21EC}" srcOrd="1" destOrd="0" presId="urn:microsoft.com/office/officeart/2018/2/layout/IconVerticalSolidList"/>
    <dgm:cxn modelId="{ABFA7493-70D9-4ED1-9FC1-FB1D3CAB823C}" type="presParOf" srcId="{B896E9F7-47C3-4E78-95EA-E922A517C423}" destId="{A3BA11FE-74BC-4F9A-AE9E-B73AB0108B19}" srcOrd="2" destOrd="0" presId="urn:microsoft.com/office/officeart/2018/2/layout/IconVerticalSolidList"/>
    <dgm:cxn modelId="{B05BFE13-9F1D-4CBA-8F25-A93B318F4378}" type="presParOf" srcId="{A3BA11FE-74BC-4F9A-AE9E-B73AB0108B19}" destId="{50B378C8-AEA1-4A7D-B448-F78FEFCB3ED6}" srcOrd="0" destOrd="0" presId="urn:microsoft.com/office/officeart/2018/2/layout/IconVerticalSolidList"/>
    <dgm:cxn modelId="{B1BBD9A3-0839-475B-8769-03A78BF8D9F6}" type="presParOf" srcId="{A3BA11FE-74BC-4F9A-AE9E-B73AB0108B19}" destId="{45726868-5EDF-4FE4-87F6-BD9C7716E23C}" srcOrd="1" destOrd="0" presId="urn:microsoft.com/office/officeart/2018/2/layout/IconVerticalSolidList"/>
    <dgm:cxn modelId="{B736EA30-403F-4004-8586-568365AFCD8B}" type="presParOf" srcId="{A3BA11FE-74BC-4F9A-AE9E-B73AB0108B19}" destId="{93E5D0A1-D020-4518-893B-D7DB71DE207A}" srcOrd="2" destOrd="0" presId="urn:microsoft.com/office/officeart/2018/2/layout/IconVerticalSolidList"/>
    <dgm:cxn modelId="{622D066D-B23B-4BEF-85CE-093D05BFC788}" type="presParOf" srcId="{A3BA11FE-74BC-4F9A-AE9E-B73AB0108B19}" destId="{CACE75B6-983C-4028-B177-9C59E62D04F6}" srcOrd="3" destOrd="0" presId="urn:microsoft.com/office/officeart/2018/2/layout/IconVerticalSolidList"/>
    <dgm:cxn modelId="{417CF2F3-13BA-4D0C-BCC9-32ED3F7FA7B1}" type="presParOf" srcId="{B896E9F7-47C3-4E78-95EA-E922A517C423}" destId="{7B09A48F-DBFF-4D3A-B3F8-0861E5A5143F}" srcOrd="3" destOrd="0" presId="urn:microsoft.com/office/officeart/2018/2/layout/IconVerticalSolidList"/>
    <dgm:cxn modelId="{299747B9-DC05-4B7A-B27F-D60294530498}" type="presParOf" srcId="{B896E9F7-47C3-4E78-95EA-E922A517C423}" destId="{1677C42F-F271-44DD-B1E4-BB6AD9D55D70}" srcOrd="4" destOrd="0" presId="urn:microsoft.com/office/officeart/2018/2/layout/IconVerticalSolidList"/>
    <dgm:cxn modelId="{60A530E9-B2AA-4B65-B79A-6AAC25B5B867}" type="presParOf" srcId="{1677C42F-F271-44DD-B1E4-BB6AD9D55D70}" destId="{2239C40A-01D3-4653-9065-8A4BCF2CC09D}" srcOrd="0" destOrd="0" presId="urn:microsoft.com/office/officeart/2018/2/layout/IconVerticalSolidList"/>
    <dgm:cxn modelId="{BDBCB5A7-2A73-445D-8CCF-B96561F3ED80}" type="presParOf" srcId="{1677C42F-F271-44DD-B1E4-BB6AD9D55D70}" destId="{6DB0563C-0544-4AE4-812A-6F7AC796637D}" srcOrd="1" destOrd="0" presId="urn:microsoft.com/office/officeart/2018/2/layout/IconVerticalSolidList"/>
    <dgm:cxn modelId="{C9661157-3475-49CC-9689-D4F1A481F6B2}" type="presParOf" srcId="{1677C42F-F271-44DD-B1E4-BB6AD9D55D70}" destId="{BB1C815B-1472-4B87-A6E7-D9269CBD0595}" srcOrd="2" destOrd="0" presId="urn:microsoft.com/office/officeart/2018/2/layout/IconVerticalSolidList"/>
    <dgm:cxn modelId="{8E4DCE4F-303A-49DC-A96A-43728B48B511}" type="presParOf" srcId="{1677C42F-F271-44DD-B1E4-BB6AD9D55D70}" destId="{27C3C9FE-5A65-4CC4-B5E1-813D9B3CDFC9}" srcOrd="3" destOrd="0" presId="urn:microsoft.com/office/officeart/2018/2/layout/IconVerticalSolidList"/>
    <dgm:cxn modelId="{DE751E21-3B15-4047-82B1-903CE200D427}" type="presParOf" srcId="{B896E9F7-47C3-4E78-95EA-E922A517C423}" destId="{756D3AE5-998F-4D5B-B40A-AA5621AF461F}" srcOrd="5" destOrd="0" presId="urn:microsoft.com/office/officeart/2018/2/layout/IconVerticalSolidList"/>
    <dgm:cxn modelId="{D32C5317-034E-462E-A43B-F78C91233903}" type="presParOf" srcId="{B896E9F7-47C3-4E78-95EA-E922A517C423}" destId="{18E1FCE3-E3DB-4D24-88B4-518C4913BF11}" srcOrd="6" destOrd="0" presId="urn:microsoft.com/office/officeart/2018/2/layout/IconVerticalSolidList"/>
    <dgm:cxn modelId="{8559DAB1-E4D3-414E-AB29-067BDACA576F}" type="presParOf" srcId="{18E1FCE3-E3DB-4D24-88B4-518C4913BF11}" destId="{2FD08730-52BE-405F-A1C7-1B4A255B0874}" srcOrd="0" destOrd="0" presId="urn:microsoft.com/office/officeart/2018/2/layout/IconVerticalSolidList"/>
    <dgm:cxn modelId="{930A0201-F87D-4DA3-9E8F-91FE012BFFF5}" type="presParOf" srcId="{18E1FCE3-E3DB-4D24-88B4-518C4913BF11}" destId="{BCC9B08F-3BD8-4421-B4DC-943166D40BAF}" srcOrd="1" destOrd="0" presId="urn:microsoft.com/office/officeart/2018/2/layout/IconVerticalSolidList"/>
    <dgm:cxn modelId="{0B017E79-4B90-4471-A8B6-CBEFC2F71661}" type="presParOf" srcId="{18E1FCE3-E3DB-4D24-88B4-518C4913BF11}" destId="{F7F5874E-8C7E-4C21-B863-F5AC070E256F}" srcOrd="2" destOrd="0" presId="urn:microsoft.com/office/officeart/2018/2/layout/IconVerticalSolidList"/>
    <dgm:cxn modelId="{512B6B99-6178-4267-85DB-5BA047477B8C}" type="presParOf" srcId="{18E1FCE3-E3DB-4D24-88B4-518C4913BF11}" destId="{E17B9B16-3DAF-4CB3-8008-16EFF6FE5B5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7A0F99-093A-4D3A-BAD3-FB0B07F328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B5E17D-B352-4FC7-8403-CEA994433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Heat-related illnesses for those without air conditioning</a:t>
          </a:r>
        </a:p>
      </dgm:t>
    </dgm:pt>
    <dgm:pt modelId="{6E2073A9-6101-408C-A9B1-22C4BCDA33BF}" type="parTrans" cxnId="{C6E61327-BB2A-4067-9138-3F293430CBA6}">
      <dgm:prSet/>
      <dgm:spPr/>
      <dgm:t>
        <a:bodyPr/>
        <a:lstStyle/>
        <a:p>
          <a:endParaRPr lang="en-US"/>
        </a:p>
      </dgm:t>
    </dgm:pt>
    <dgm:pt modelId="{FEC029AF-874F-4D6A-BEB5-48B72325FFE4}" type="sibTrans" cxnId="{C6E61327-BB2A-4067-9138-3F293430CBA6}">
      <dgm:prSet/>
      <dgm:spPr/>
      <dgm:t>
        <a:bodyPr/>
        <a:lstStyle/>
        <a:p>
          <a:endParaRPr lang="en-US"/>
        </a:p>
      </dgm:t>
    </dgm:pt>
    <dgm:pt modelId="{4AEE7ABC-E95F-4945-97FE-A64E916176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More favorable climate for invasive species</a:t>
          </a:r>
        </a:p>
      </dgm:t>
    </dgm:pt>
    <dgm:pt modelId="{804C449D-35A0-4EF4-9EB8-C6CCDE21FAD5}" type="parTrans" cxnId="{A5F22FC1-58E5-438C-A3C3-D05140984DDE}">
      <dgm:prSet/>
      <dgm:spPr/>
      <dgm:t>
        <a:bodyPr/>
        <a:lstStyle/>
        <a:p>
          <a:endParaRPr lang="en-US"/>
        </a:p>
      </dgm:t>
    </dgm:pt>
    <dgm:pt modelId="{536B8AAA-3746-4EB8-ABC0-5A59B0853C2D}" type="sibTrans" cxnId="{A5F22FC1-58E5-438C-A3C3-D05140984DDE}">
      <dgm:prSet/>
      <dgm:spPr/>
      <dgm:t>
        <a:bodyPr/>
        <a:lstStyle/>
        <a:p>
          <a:endParaRPr lang="en-US"/>
        </a:p>
      </dgm:t>
    </dgm:pt>
    <dgm:pt modelId="{3AEB3A0A-C0D2-40C7-93BF-E4AB774FA7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Increased AC use could cause brown-outs</a:t>
          </a:r>
        </a:p>
      </dgm:t>
    </dgm:pt>
    <dgm:pt modelId="{28BD8905-43D9-43F5-857C-FFBE2518DB60}" type="parTrans" cxnId="{03E94C50-4854-46BF-A084-6436DED38B24}">
      <dgm:prSet/>
      <dgm:spPr/>
      <dgm:t>
        <a:bodyPr/>
        <a:lstStyle/>
        <a:p>
          <a:endParaRPr lang="en-US"/>
        </a:p>
      </dgm:t>
    </dgm:pt>
    <dgm:pt modelId="{80BDB3A3-2B8D-4668-B19E-918B41D18CCE}" type="sibTrans" cxnId="{03E94C50-4854-46BF-A084-6436DED38B24}">
      <dgm:prSet/>
      <dgm:spPr/>
      <dgm:t>
        <a:bodyPr/>
        <a:lstStyle/>
        <a:p>
          <a:endParaRPr lang="en-US"/>
        </a:p>
      </dgm:t>
    </dgm:pt>
    <dgm:pt modelId="{B896E9F7-47C3-4E78-95EA-E922A517C423}" type="pres">
      <dgm:prSet presAssocID="{497A0F99-093A-4D3A-BAD3-FB0B07F32803}" presName="root" presStyleCnt="0">
        <dgm:presLayoutVars>
          <dgm:dir/>
          <dgm:resizeHandles val="exact"/>
        </dgm:presLayoutVars>
      </dgm:prSet>
      <dgm:spPr/>
    </dgm:pt>
    <dgm:pt modelId="{B2736DBF-14E6-43BB-B6F2-8D471828F4B5}" type="pres">
      <dgm:prSet presAssocID="{AAB5E17D-B352-4FC7-8403-CEA9944333C5}" presName="compNode" presStyleCnt="0"/>
      <dgm:spPr/>
    </dgm:pt>
    <dgm:pt modelId="{7BE6D968-220A-4C4C-94B7-D1FEA5CC55AA}" type="pres">
      <dgm:prSet presAssocID="{AAB5E17D-B352-4FC7-8403-CEA9944333C5}" presName="bgRect" presStyleLbl="bgShp" presStyleIdx="0" presStyleCnt="3"/>
      <dgm:spPr>
        <a:solidFill>
          <a:schemeClr val="accent2"/>
        </a:solidFill>
      </dgm:spPr>
    </dgm:pt>
    <dgm:pt modelId="{3C4F6118-9211-4254-9F1A-63EBD0B76B3C}" type="pres">
      <dgm:prSet presAssocID="{AAB5E17D-B352-4FC7-8403-CEA9944333C5}" presName="iconRect" presStyleLbl="node1" presStyleIdx="0" presStyleCnt="3" custLinFactNeighborX="-1049" custLinFactNeighborY="1858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nowflake"/>
        </a:ext>
      </dgm:extLst>
    </dgm:pt>
    <dgm:pt modelId="{F1027F4B-CA8A-470C-8DD9-30021B9A2A2F}" type="pres">
      <dgm:prSet presAssocID="{AAB5E17D-B352-4FC7-8403-CEA9944333C5}" presName="spaceRect" presStyleCnt="0"/>
      <dgm:spPr/>
    </dgm:pt>
    <dgm:pt modelId="{87492EAA-D8B2-416E-905A-6FB48A7BFD36}" type="pres">
      <dgm:prSet presAssocID="{AAB5E17D-B352-4FC7-8403-CEA9944333C5}" presName="parTx" presStyleLbl="revTx" presStyleIdx="0" presStyleCnt="3">
        <dgm:presLayoutVars>
          <dgm:chMax val="0"/>
          <dgm:chPref val="0"/>
        </dgm:presLayoutVars>
      </dgm:prSet>
      <dgm:spPr/>
    </dgm:pt>
    <dgm:pt modelId="{20A22A80-466D-43C2-A77B-0ACBAA3E21EC}" type="pres">
      <dgm:prSet presAssocID="{FEC029AF-874F-4D6A-BEB5-48B72325FFE4}" presName="sibTrans" presStyleCnt="0"/>
      <dgm:spPr/>
    </dgm:pt>
    <dgm:pt modelId="{A3BA11FE-74BC-4F9A-AE9E-B73AB0108B19}" type="pres">
      <dgm:prSet presAssocID="{4AEE7ABC-E95F-4945-97FE-A64E916176E3}" presName="compNode" presStyleCnt="0"/>
      <dgm:spPr/>
    </dgm:pt>
    <dgm:pt modelId="{50B378C8-AEA1-4A7D-B448-F78FEFCB3ED6}" type="pres">
      <dgm:prSet presAssocID="{4AEE7ABC-E95F-4945-97FE-A64E916176E3}" presName="bgRect" presStyleLbl="bgShp" presStyleIdx="1" presStyleCnt="3" custLinFactNeighborX="431" custLinFactNeighborY="-62"/>
      <dgm:spPr>
        <a:solidFill>
          <a:schemeClr val="accent1"/>
        </a:solidFill>
      </dgm:spPr>
    </dgm:pt>
    <dgm:pt modelId="{45726868-5EDF-4FE4-87F6-BD9C7716E23C}" type="pres">
      <dgm:prSet presAssocID="{4AEE7ABC-E95F-4945-97FE-A64E916176E3}" presName="iconRect" presStyleLbl="node1" presStyleIdx="1" presStyleCnt="3" custLinFactNeighborX="110" custLinFactNeighborY="0"/>
      <dgm:spPr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3E5D0A1-D020-4518-893B-D7DB71DE207A}" type="pres">
      <dgm:prSet presAssocID="{4AEE7ABC-E95F-4945-97FE-A64E916176E3}" presName="spaceRect" presStyleCnt="0"/>
      <dgm:spPr/>
    </dgm:pt>
    <dgm:pt modelId="{CACE75B6-983C-4028-B177-9C59E62D04F6}" type="pres">
      <dgm:prSet presAssocID="{4AEE7ABC-E95F-4945-97FE-A64E916176E3}" presName="parTx" presStyleLbl="revTx" presStyleIdx="1" presStyleCnt="3">
        <dgm:presLayoutVars>
          <dgm:chMax val="0"/>
          <dgm:chPref val="0"/>
        </dgm:presLayoutVars>
      </dgm:prSet>
      <dgm:spPr/>
    </dgm:pt>
    <dgm:pt modelId="{B235F9BC-9BBB-4B83-947B-5AADBC12123D}" type="pres">
      <dgm:prSet presAssocID="{536B8AAA-3746-4EB8-ABC0-5A59B0853C2D}" presName="sibTrans" presStyleCnt="0"/>
      <dgm:spPr/>
    </dgm:pt>
    <dgm:pt modelId="{01725CD9-EC7F-4510-9876-E1C395363B90}" type="pres">
      <dgm:prSet presAssocID="{3AEB3A0A-C0D2-40C7-93BF-E4AB774FA7A7}" presName="compNode" presStyleCnt="0"/>
      <dgm:spPr/>
    </dgm:pt>
    <dgm:pt modelId="{24147365-97D6-46F1-9E5A-E2F4F6D0BEB7}" type="pres">
      <dgm:prSet presAssocID="{3AEB3A0A-C0D2-40C7-93BF-E4AB774FA7A7}" presName="bgRect" presStyleLbl="bgShp" presStyleIdx="2" presStyleCnt="3"/>
      <dgm:spPr/>
    </dgm:pt>
    <dgm:pt modelId="{17CD27B9-FA9F-44D1-A8ED-5A6ACBE36779}" type="pres">
      <dgm:prSet presAssocID="{3AEB3A0A-C0D2-40C7-93BF-E4AB774FA7A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actory"/>
        </a:ext>
      </dgm:extLst>
    </dgm:pt>
    <dgm:pt modelId="{164278E0-0B6D-42EE-B2F1-EBE229A3661F}" type="pres">
      <dgm:prSet presAssocID="{3AEB3A0A-C0D2-40C7-93BF-E4AB774FA7A7}" presName="spaceRect" presStyleCnt="0"/>
      <dgm:spPr/>
    </dgm:pt>
    <dgm:pt modelId="{7E404C35-B072-4736-9ACD-9E673BD83249}" type="pres">
      <dgm:prSet presAssocID="{3AEB3A0A-C0D2-40C7-93BF-E4AB774FA7A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81FA05-F14D-4ED1-A552-EBC74A9CC810}" type="presOf" srcId="{4AEE7ABC-E95F-4945-97FE-A64E916176E3}" destId="{CACE75B6-983C-4028-B177-9C59E62D04F6}" srcOrd="0" destOrd="0" presId="urn:microsoft.com/office/officeart/2018/2/layout/IconVerticalSolidList"/>
    <dgm:cxn modelId="{91644412-F836-40D0-ADF7-B28135F8B620}" type="presOf" srcId="{AAB5E17D-B352-4FC7-8403-CEA9944333C5}" destId="{87492EAA-D8B2-416E-905A-6FB48A7BFD36}" srcOrd="0" destOrd="0" presId="urn:microsoft.com/office/officeart/2018/2/layout/IconVerticalSolidList"/>
    <dgm:cxn modelId="{73B9231E-644C-446B-8C62-ED27254CDECA}" type="presOf" srcId="{3AEB3A0A-C0D2-40C7-93BF-E4AB774FA7A7}" destId="{7E404C35-B072-4736-9ACD-9E673BD83249}" srcOrd="0" destOrd="0" presId="urn:microsoft.com/office/officeart/2018/2/layout/IconVerticalSolidList"/>
    <dgm:cxn modelId="{C6E61327-BB2A-4067-9138-3F293430CBA6}" srcId="{497A0F99-093A-4D3A-BAD3-FB0B07F32803}" destId="{AAB5E17D-B352-4FC7-8403-CEA9944333C5}" srcOrd="0" destOrd="0" parTransId="{6E2073A9-6101-408C-A9B1-22C4BCDA33BF}" sibTransId="{FEC029AF-874F-4D6A-BEB5-48B72325FFE4}"/>
    <dgm:cxn modelId="{03E94C50-4854-46BF-A084-6436DED38B24}" srcId="{497A0F99-093A-4D3A-BAD3-FB0B07F32803}" destId="{3AEB3A0A-C0D2-40C7-93BF-E4AB774FA7A7}" srcOrd="2" destOrd="0" parTransId="{28BD8905-43D9-43F5-857C-FFBE2518DB60}" sibTransId="{80BDB3A3-2B8D-4668-B19E-918B41D18CCE}"/>
    <dgm:cxn modelId="{EC4AEAA0-6438-4B6B-B205-95D3063914DA}" type="presOf" srcId="{497A0F99-093A-4D3A-BAD3-FB0B07F32803}" destId="{B896E9F7-47C3-4E78-95EA-E922A517C423}" srcOrd="0" destOrd="0" presId="urn:microsoft.com/office/officeart/2018/2/layout/IconVerticalSolidList"/>
    <dgm:cxn modelId="{A5F22FC1-58E5-438C-A3C3-D05140984DDE}" srcId="{497A0F99-093A-4D3A-BAD3-FB0B07F32803}" destId="{4AEE7ABC-E95F-4945-97FE-A64E916176E3}" srcOrd="1" destOrd="0" parTransId="{804C449D-35A0-4EF4-9EB8-C6CCDE21FAD5}" sibTransId="{536B8AAA-3746-4EB8-ABC0-5A59B0853C2D}"/>
    <dgm:cxn modelId="{28CD821A-4891-4AFC-983C-00C73B12F76F}" type="presParOf" srcId="{B896E9F7-47C3-4E78-95EA-E922A517C423}" destId="{B2736DBF-14E6-43BB-B6F2-8D471828F4B5}" srcOrd="0" destOrd="0" presId="urn:microsoft.com/office/officeart/2018/2/layout/IconVerticalSolidList"/>
    <dgm:cxn modelId="{B2F53647-9648-404C-A924-0811A847C887}" type="presParOf" srcId="{B2736DBF-14E6-43BB-B6F2-8D471828F4B5}" destId="{7BE6D968-220A-4C4C-94B7-D1FEA5CC55AA}" srcOrd="0" destOrd="0" presId="urn:microsoft.com/office/officeart/2018/2/layout/IconVerticalSolidList"/>
    <dgm:cxn modelId="{411153A5-FB0D-493B-BA30-A424079A05BD}" type="presParOf" srcId="{B2736DBF-14E6-43BB-B6F2-8D471828F4B5}" destId="{3C4F6118-9211-4254-9F1A-63EBD0B76B3C}" srcOrd="1" destOrd="0" presId="urn:microsoft.com/office/officeart/2018/2/layout/IconVerticalSolidList"/>
    <dgm:cxn modelId="{796C6E50-B389-48F2-BCFE-B92086985A09}" type="presParOf" srcId="{B2736DBF-14E6-43BB-B6F2-8D471828F4B5}" destId="{F1027F4B-CA8A-470C-8DD9-30021B9A2A2F}" srcOrd="2" destOrd="0" presId="urn:microsoft.com/office/officeart/2018/2/layout/IconVerticalSolidList"/>
    <dgm:cxn modelId="{1C1F2509-4F48-4D70-B388-20E6157B0F89}" type="presParOf" srcId="{B2736DBF-14E6-43BB-B6F2-8D471828F4B5}" destId="{87492EAA-D8B2-416E-905A-6FB48A7BFD36}" srcOrd="3" destOrd="0" presId="urn:microsoft.com/office/officeart/2018/2/layout/IconVerticalSolidList"/>
    <dgm:cxn modelId="{C5B81BC8-3DDA-43EC-8156-D7AC621A4F0C}" type="presParOf" srcId="{B896E9F7-47C3-4E78-95EA-E922A517C423}" destId="{20A22A80-466D-43C2-A77B-0ACBAA3E21EC}" srcOrd="1" destOrd="0" presId="urn:microsoft.com/office/officeart/2018/2/layout/IconVerticalSolidList"/>
    <dgm:cxn modelId="{ABFA7493-70D9-4ED1-9FC1-FB1D3CAB823C}" type="presParOf" srcId="{B896E9F7-47C3-4E78-95EA-E922A517C423}" destId="{A3BA11FE-74BC-4F9A-AE9E-B73AB0108B19}" srcOrd="2" destOrd="0" presId="urn:microsoft.com/office/officeart/2018/2/layout/IconVerticalSolidList"/>
    <dgm:cxn modelId="{B05BFE13-9F1D-4CBA-8F25-A93B318F4378}" type="presParOf" srcId="{A3BA11FE-74BC-4F9A-AE9E-B73AB0108B19}" destId="{50B378C8-AEA1-4A7D-B448-F78FEFCB3ED6}" srcOrd="0" destOrd="0" presId="urn:microsoft.com/office/officeart/2018/2/layout/IconVerticalSolidList"/>
    <dgm:cxn modelId="{B1BBD9A3-0839-475B-8769-03A78BF8D9F6}" type="presParOf" srcId="{A3BA11FE-74BC-4F9A-AE9E-B73AB0108B19}" destId="{45726868-5EDF-4FE4-87F6-BD9C7716E23C}" srcOrd="1" destOrd="0" presId="urn:microsoft.com/office/officeart/2018/2/layout/IconVerticalSolidList"/>
    <dgm:cxn modelId="{B736EA30-403F-4004-8586-568365AFCD8B}" type="presParOf" srcId="{A3BA11FE-74BC-4F9A-AE9E-B73AB0108B19}" destId="{93E5D0A1-D020-4518-893B-D7DB71DE207A}" srcOrd="2" destOrd="0" presId="urn:microsoft.com/office/officeart/2018/2/layout/IconVerticalSolidList"/>
    <dgm:cxn modelId="{622D066D-B23B-4BEF-85CE-093D05BFC788}" type="presParOf" srcId="{A3BA11FE-74BC-4F9A-AE9E-B73AB0108B19}" destId="{CACE75B6-983C-4028-B177-9C59E62D04F6}" srcOrd="3" destOrd="0" presId="urn:microsoft.com/office/officeart/2018/2/layout/IconVerticalSolidList"/>
    <dgm:cxn modelId="{A4BE6E13-13D6-43A5-B14F-3ECA427B1952}" type="presParOf" srcId="{B896E9F7-47C3-4E78-95EA-E922A517C423}" destId="{B235F9BC-9BBB-4B83-947B-5AADBC12123D}" srcOrd="3" destOrd="0" presId="urn:microsoft.com/office/officeart/2018/2/layout/IconVerticalSolidList"/>
    <dgm:cxn modelId="{0FE2B29C-6BF0-471F-B0C3-B78132709D30}" type="presParOf" srcId="{B896E9F7-47C3-4E78-95EA-E922A517C423}" destId="{01725CD9-EC7F-4510-9876-E1C395363B90}" srcOrd="4" destOrd="0" presId="urn:microsoft.com/office/officeart/2018/2/layout/IconVerticalSolidList"/>
    <dgm:cxn modelId="{E3F1D6F4-4570-4A3D-9A84-EBED3637F330}" type="presParOf" srcId="{01725CD9-EC7F-4510-9876-E1C395363B90}" destId="{24147365-97D6-46F1-9E5A-E2F4F6D0BEB7}" srcOrd="0" destOrd="0" presId="urn:microsoft.com/office/officeart/2018/2/layout/IconVerticalSolidList"/>
    <dgm:cxn modelId="{EB61BF3E-BB52-4523-9224-C840C897F480}" type="presParOf" srcId="{01725CD9-EC7F-4510-9876-E1C395363B90}" destId="{17CD27B9-FA9F-44D1-A8ED-5A6ACBE36779}" srcOrd="1" destOrd="0" presId="urn:microsoft.com/office/officeart/2018/2/layout/IconVerticalSolidList"/>
    <dgm:cxn modelId="{404E0B8D-01F3-4B5D-862C-BADD2DFD4284}" type="presParOf" srcId="{01725CD9-EC7F-4510-9876-E1C395363B90}" destId="{164278E0-0B6D-42EE-B2F1-EBE229A3661F}" srcOrd="2" destOrd="0" presId="urn:microsoft.com/office/officeart/2018/2/layout/IconVerticalSolidList"/>
    <dgm:cxn modelId="{B55E3CC2-F6F9-4183-AC5A-0D2D13E09D74}" type="presParOf" srcId="{01725CD9-EC7F-4510-9876-E1C395363B90}" destId="{7E404C35-B072-4736-9ACD-9E673BD8324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7A0F99-093A-4D3A-BAD3-FB0B07F328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B5E17D-B352-4FC7-8403-CEA994433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Impacts to critical facilities, utilities, communications</a:t>
          </a:r>
        </a:p>
      </dgm:t>
    </dgm:pt>
    <dgm:pt modelId="{6E2073A9-6101-408C-A9B1-22C4BCDA33BF}" type="parTrans" cxnId="{C6E61327-BB2A-4067-9138-3F293430CBA6}">
      <dgm:prSet/>
      <dgm:spPr/>
      <dgm:t>
        <a:bodyPr/>
        <a:lstStyle/>
        <a:p>
          <a:endParaRPr lang="en-US"/>
        </a:p>
      </dgm:t>
    </dgm:pt>
    <dgm:pt modelId="{FEC029AF-874F-4D6A-BEB5-48B72325FFE4}" type="sibTrans" cxnId="{C6E61327-BB2A-4067-9138-3F293430CBA6}">
      <dgm:prSet/>
      <dgm:spPr/>
      <dgm:t>
        <a:bodyPr/>
        <a:lstStyle/>
        <a:p>
          <a:endParaRPr lang="en-US"/>
        </a:p>
      </dgm:t>
    </dgm:pt>
    <dgm:pt modelId="{4AEE7ABC-E95F-4945-97FE-A64E916176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Power outages</a:t>
          </a:r>
        </a:p>
      </dgm:t>
    </dgm:pt>
    <dgm:pt modelId="{804C449D-35A0-4EF4-9EB8-C6CCDE21FAD5}" type="parTrans" cxnId="{A5F22FC1-58E5-438C-A3C3-D05140984DDE}">
      <dgm:prSet/>
      <dgm:spPr/>
      <dgm:t>
        <a:bodyPr/>
        <a:lstStyle/>
        <a:p>
          <a:endParaRPr lang="en-US"/>
        </a:p>
      </dgm:t>
    </dgm:pt>
    <dgm:pt modelId="{536B8AAA-3746-4EB8-ABC0-5A59B0853C2D}" type="sibTrans" cxnId="{A5F22FC1-58E5-438C-A3C3-D05140984DDE}">
      <dgm:prSet/>
      <dgm:spPr/>
      <dgm:t>
        <a:bodyPr/>
        <a:lstStyle/>
        <a:p>
          <a:endParaRPr lang="en-US"/>
        </a:p>
      </dgm:t>
    </dgm:pt>
    <dgm:pt modelId="{E1F204C1-8327-4D84-9F32-526F9DE9B2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Restricted communication channels</a:t>
          </a:r>
        </a:p>
      </dgm:t>
    </dgm:pt>
    <dgm:pt modelId="{69F76CA9-73B7-4AB1-8218-8C8D152FA1D9}" type="parTrans" cxnId="{2E31D2E5-BAD0-4DEF-839F-31CAB9329A79}">
      <dgm:prSet/>
      <dgm:spPr/>
      <dgm:t>
        <a:bodyPr/>
        <a:lstStyle/>
        <a:p>
          <a:endParaRPr lang="en-US"/>
        </a:p>
      </dgm:t>
    </dgm:pt>
    <dgm:pt modelId="{C8785666-683D-4A94-8ACE-35585CD24F05}" type="sibTrans" cxnId="{2E31D2E5-BAD0-4DEF-839F-31CAB9329A79}">
      <dgm:prSet/>
      <dgm:spPr/>
      <dgm:t>
        <a:bodyPr/>
        <a:lstStyle/>
        <a:p>
          <a:endParaRPr lang="en-US"/>
        </a:p>
      </dgm:t>
    </dgm:pt>
    <dgm:pt modelId="{B896E9F7-47C3-4E78-95EA-E922A517C423}" type="pres">
      <dgm:prSet presAssocID="{497A0F99-093A-4D3A-BAD3-FB0B07F32803}" presName="root" presStyleCnt="0">
        <dgm:presLayoutVars>
          <dgm:dir/>
          <dgm:resizeHandles val="exact"/>
        </dgm:presLayoutVars>
      </dgm:prSet>
      <dgm:spPr/>
    </dgm:pt>
    <dgm:pt modelId="{B2736DBF-14E6-43BB-B6F2-8D471828F4B5}" type="pres">
      <dgm:prSet presAssocID="{AAB5E17D-B352-4FC7-8403-CEA9944333C5}" presName="compNode" presStyleCnt="0"/>
      <dgm:spPr/>
    </dgm:pt>
    <dgm:pt modelId="{7BE6D968-220A-4C4C-94B7-D1FEA5CC55AA}" type="pres">
      <dgm:prSet presAssocID="{AAB5E17D-B352-4FC7-8403-CEA9944333C5}" presName="bgRect" presStyleLbl="bgShp" presStyleIdx="0" presStyleCnt="3"/>
      <dgm:spPr>
        <a:solidFill>
          <a:schemeClr val="tx2"/>
        </a:solidFill>
      </dgm:spPr>
    </dgm:pt>
    <dgm:pt modelId="{3C4F6118-9211-4254-9F1A-63EBD0B76B3C}" type="pres">
      <dgm:prSet presAssocID="{AAB5E17D-B352-4FC7-8403-CEA9944333C5}" presName="iconRect" presStyleLbl="node1" presStyleIdx="0" presStyleCnt="3" custLinFactY="200000" custLinFactNeighborY="251629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1027F4B-CA8A-470C-8DD9-30021B9A2A2F}" type="pres">
      <dgm:prSet presAssocID="{AAB5E17D-B352-4FC7-8403-CEA9944333C5}" presName="spaceRect" presStyleCnt="0"/>
      <dgm:spPr/>
    </dgm:pt>
    <dgm:pt modelId="{87492EAA-D8B2-416E-905A-6FB48A7BFD36}" type="pres">
      <dgm:prSet presAssocID="{AAB5E17D-B352-4FC7-8403-CEA9944333C5}" presName="parTx" presStyleLbl="revTx" presStyleIdx="0" presStyleCnt="3" custLinFactNeighborX="1552">
        <dgm:presLayoutVars>
          <dgm:chMax val="0"/>
          <dgm:chPref val="0"/>
        </dgm:presLayoutVars>
      </dgm:prSet>
      <dgm:spPr/>
    </dgm:pt>
    <dgm:pt modelId="{20A22A80-466D-43C2-A77B-0ACBAA3E21EC}" type="pres">
      <dgm:prSet presAssocID="{FEC029AF-874F-4D6A-BEB5-48B72325FFE4}" presName="sibTrans" presStyleCnt="0"/>
      <dgm:spPr/>
    </dgm:pt>
    <dgm:pt modelId="{A3BA11FE-74BC-4F9A-AE9E-B73AB0108B19}" type="pres">
      <dgm:prSet presAssocID="{4AEE7ABC-E95F-4945-97FE-A64E916176E3}" presName="compNode" presStyleCnt="0"/>
      <dgm:spPr/>
    </dgm:pt>
    <dgm:pt modelId="{50B378C8-AEA1-4A7D-B448-F78FEFCB3ED6}" type="pres">
      <dgm:prSet presAssocID="{4AEE7ABC-E95F-4945-97FE-A64E916176E3}" presName="bgRect" presStyleLbl="bgShp" presStyleIdx="1" presStyleCnt="3" custLinFactNeighborX="1929" custLinFactNeighborY="859"/>
      <dgm:spPr>
        <a:solidFill>
          <a:schemeClr val="accent1"/>
        </a:solidFill>
      </dgm:spPr>
    </dgm:pt>
    <dgm:pt modelId="{45726868-5EDF-4FE4-87F6-BD9C7716E23C}" type="pres">
      <dgm:prSet presAssocID="{4AEE7ABC-E95F-4945-97FE-A64E916176E3}" presName="iconRect" presStyleLbl="node1" presStyleIdx="1" presStyleCnt="3" custLinFactNeighborX="1717" custLinFactNeighborY="-312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gh voltage"/>
        </a:ext>
      </dgm:extLst>
    </dgm:pt>
    <dgm:pt modelId="{93E5D0A1-D020-4518-893B-D7DB71DE207A}" type="pres">
      <dgm:prSet presAssocID="{4AEE7ABC-E95F-4945-97FE-A64E916176E3}" presName="spaceRect" presStyleCnt="0"/>
      <dgm:spPr/>
    </dgm:pt>
    <dgm:pt modelId="{CACE75B6-983C-4028-B177-9C59E62D04F6}" type="pres">
      <dgm:prSet presAssocID="{4AEE7ABC-E95F-4945-97FE-A64E916176E3}" presName="parTx" presStyleLbl="revTx" presStyleIdx="1" presStyleCnt="3">
        <dgm:presLayoutVars>
          <dgm:chMax val="0"/>
          <dgm:chPref val="0"/>
        </dgm:presLayoutVars>
      </dgm:prSet>
      <dgm:spPr/>
    </dgm:pt>
    <dgm:pt modelId="{7B09A48F-DBFF-4D3A-B3F8-0861E5A5143F}" type="pres">
      <dgm:prSet presAssocID="{536B8AAA-3746-4EB8-ABC0-5A59B0853C2D}" presName="sibTrans" presStyleCnt="0"/>
      <dgm:spPr/>
    </dgm:pt>
    <dgm:pt modelId="{1677C42F-F271-44DD-B1E4-BB6AD9D55D70}" type="pres">
      <dgm:prSet presAssocID="{E1F204C1-8327-4D84-9F32-526F9DE9B2D0}" presName="compNode" presStyleCnt="0"/>
      <dgm:spPr/>
    </dgm:pt>
    <dgm:pt modelId="{2239C40A-01D3-4653-9065-8A4BCF2CC09D}" type="pres">
      <dgm:prSet presAssocID="{E1F204C1-8327-4D84-9F32-526F9DE9B2D0}" presName="bgRect" presStyleLbl="bgShp" presStyleIdx="2" presStyleCnt="3" custLinFactNeighborX="719" custLinFactNeighborY="43"/>
      <dgm:spPr>
        <a:solidFill>
          <a:schemeClr val="accent4"/>
        </a:solidFill>
      </dgm:spPr>
    </dgm:pt>
    <dgm:pt modelId="{6DB0563C-0544-4AE4-812A-6F7AC796637D}" type="pres">
      <dgm:prSet presAssocID="{E1F204C1-8327-4D84-9F32-526F9DE9B2D0}" presName="iconRect" presStyleLbl="node1" presStyleIdx="2" presStyleCnt="3" custLinFactNeighborX="-2082" custLinFactNeighborY="-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BB1C815B-1472-4B87-A6E7-D9269CBD0595}" type="pres">
      <dgm:prSet presAssocID="{E1F204C1-8327-4D84-9F32-526F9DE9B2D0}" presName="spaceRect" presStyleCnt="0"/>
      <dgm:spPr/>
    </dgm:pt>
    <dgm:pt modelId="{27C3C9FE-5A65-4CC4-B5E1-813D9B3CDFC9}" type="pres">
      <dgm:prSet presAssocID="{E1F204C1-8327-4D84-9F32-526F9DE9B2D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81FA05-F14D-4ED1-A552-EBC74A9CC810}" type="presOf" srcId="{4AEE7ABC-E95F-4945-97FE-A64E916176E3}" destId="{CACE75B6-983C-4028-B177-9C59E62D04F6}" srcOrd="0" destOrd="0" presId="urn:microsoft.com/office/officeart/2018/2/layout/IconVerticalSolidList"/>
    <dgm:cxn modelId="{91644412-F836-40D0-ADF7-B28135F8B620}" type="presOf" srcId="{AAB5E17D-B352-4FC7-8403-CEA9944333C5}" destId="{87492EAA-D8B2-416E-905A-6FB48A7BFD36}" srcOrd="0" destOrd="0" presId="urn:microsoft.com/office/officeart/2018/2/layout/IconVerticalSolidList"/>
    <dgm:cxn modelId="{C6E61327-BB2A-4067-9138-3F293430CBA6}" srcId="{497A0F99-093A-4D3A-BAD3-FB0B07F32803}" destId="{AAB5E17D-B352-4FC7-8403-CEA9944333C5}" srcOrd="0" destOrd="0" parTransId="{6E2073A9-6101-408C-A9B1-22C4BCDA33BF}" sibTransId="{FEC029AF-874F-4D6A-BEB5-48B72325FFE4}"/>
    <dgm:cxn modelId="{EC4AEAA0-6438-4B6B-B205-95D3063914DA}" type="presOf" srcId="{497A0F99-093A-4D3A-BAD3-FB0B07F32803}" destId="{B896E9F7-47C3-4E78-95EA-E922A517C423}" srcOrd="0" destOrd="0" presId="urn:microsoft.com/office/officeart/2018/2/layout/IconVerticalSolidList"/>
    <dgm:cxn modelId="{A5F22FC1-58E5-438C-A3C3-D05140984DDE}" srcId="{497A0F99-093A-4D3A-BAD3-FB0B07F32803}" destId="{4AEE7ABC-E95F-4945-97FE-A64E916176E3}" srcOrd="1" destOrd="0" parTransId="{804C449D-35A0-4EF4-9EB8-C6CCDE21FAD5}" sibTransId="{536B8AAA-3746-4EB8-ABC0-5A59B0853C2D}"/>
    <dgm:cxn modelId="{130A4DE3-995F-4AC2-82EB-DEC452E48B5E}" type="presOf" srcId="{E1F204C1-8327-4D84-9F32-526F9DE9B2D0}" destId="{27C3C9FE-5A65-4CC4-B5E1-813D9B3CDFC9}" srcOrd="0" destOrd="0" presId="urn:microsoft.com/office/officeart/2018/2/layout/IconVerticalSolidList"/>
    <dgm:cxn modelId="{2E31D2E5-BAD0-4DEF-839F-31CAB9329A79}" srcId="{497A0F99-093A-4D3A-BAD3-FB0B07F32803}" destId="{E1F204C1-8327-4D84-9F32-526F9DE9B2D0}" srcOrd="2" destOrd="0" parTransId="{69F76CA9-73B7-4AB1-8218-8C8D152FA1D9}" sibTransId="{C8785666-683D-4A94-8ACE-35585CD24F05}"/>
    <dgm:cxn modelId="{28CD821A-4891-4AFC-983C-00C73B12F76F}" type="presParOf" srcId="{B896E9F7-47C3-4E78-95EA-E922A517C423}" destId="{B2736DBF-14E6-43BB-B6F2-8D471828F4B5}" srcOrd="0" destOrd="0" presId="urn:microsoft.com/office/officeart/2018/2/layout/IconVerticalSolidList"/>
    <dgm:cxn modelId="{B2F53647-9648-404C-A924-0811A847C887}" type="presParOf" srcId="{B2736DBF-14E6-43BB-B6F2-8D471828F4B5}" destId="{7BE6D968-220A-4C4C-94B7-D1FEA5CC55AA}" srcOrd="0" destOrd="0" presId="urn:microsoft.com/office/officeart/2018/2/layout/IconVerticalSolidList"/>
    <dgm:cxn modelId="{411153A5-FB0D-493B-BA30-A424079A05BD}" type="presParOf" srcId="{B2736DBF-14E6-43BB-B6F2-8D471828F4B5}" destId="{3C4F6118-9211-4254-9F1A-63EBD0B76B3C}" srcOrd="1" destOrd="0" presId="urn:microsoft.com/office/officeart/2018/2/layout/IconVerticalSolidList"/>
    <dgm:cxn modelId="{796C6E50-B389-48F2-BCFE-B92086985A09}" type="presParOf" srcId="{B2736DBF-14E6-43BB-B6F2-8D471828F4B5}" destId="{F1027F4B-CA8A-470C-8DD9-30021B9A2A2F}" srcOrd="2" destOrd="0" presId="urn:microsoft.com/office/officeart/2018/2/layout/IconVerticalSolidList"/>
    <dgm:cxn modelId="{1C1F2509-4F48-4D70-B388-20E6157B0F89}" type="presParOf" srcId="{B2736DBF-14E6-43BB-B6F2-8D471828F4B5}" destId="{87492EAA-D8B2-416E-905A-6FB48A7BFD36}" srcOrd="3" destOrd="0" presId="urn:microsoft.com/office/officeart/2018/2/layout/IconVerticalSolidList"/>
    <dgm:cxn modelId="{C5B81BC8-3DDA-43EC-8156-D7AC621A4F0C}" type="presParOf" srcId="{B896E9F7-47C3-4E78-95EA-E922A517C423}" destId="{20A22A80-466D-43C2-A77B-0ACBAA3E21EC}" srcOrd="1" destOrd="0" presId="urn:microsoft.com/office/officeart/2018/2/layout/IconVerticalSolidList"/>
    <dgm:cxn modelId="{ABFA7493-70D9-4ED1-9FC1-FB1D3CAB823C}" type="presParOf" srcId="{B896E9F7-47C3-4E78-95EA-E922A517C423}" destId="{A3BA11FE-74BC-4F9A-AE9E-B73AB0108B19}" srcOrd="2" destOrd="0" presId="urn:microsoft.com/office/officeart/2018/2/layout/IconVerticalSolidList"/>
    <dgm:cxn modelId="{B05BFE13-9F1D-4CBA-8F25-A93B318F4378}" type="presParOf" srcId="{A3BA11FE-74BC-4F9A-AE9E-B73AB0108B19}" destId="{50B378C8-AEA1-4A7D-B448-F78FEFCB3ED6}" srcOrd="0" destOrd="0" presId="urn:microsoft.com/office/officeart/2018/2/layout/IconVerticalSolidList"/>
    <dgm:cxn modelId="{B1BBD9A3-0839-475B-8769-03A78BF8D9F6}" type="presParOf" srcId="{A3BA11FE-74BC-4F9A-AE9E-B73AB0108B19}" destId="{45726868-5EDF-4FE4-87F6-BD9C7716E23C}" srcOrd="1" destOrd="0" presId="urn:microsoft.com/office/officeart/2018/2/layout/IconVerticalSolidList"/>
    <dgm:cxn modelId="{B736EA30-403F-4004-8586-568365AFCD8B}" type="presParOf" srcId="{A3BA11FE-74BC-4F9A-AE9E-B73AB0108B19}" destId="{93E5D0A1-D020-4518-893B-D7DB71DE207A}" srcOrd="2" destOrd="0" presId="urn:microsoft.com/office/officeart/2018/2/layout/IconVerticalSolidList"/>
    <dgm:cxn modelId="{622D066D-B23B-4BEF-85CE-093D05BFC788}" type="presParOf" srcId="{A3BA11FE-74BC-4F9A-AE9E-B73AB0108B19}" destId="{CACE75B6-983C-4028-B177-9C59E62D04F6}" srcOrd="3" destOrd="0" presId="urn:microsoft.com/office/officeart/2018/2/layout/IconVerticalSolidList"/>
    <dgm:cxn modelId="{417CF2F3-13BA-4D0C-BCC9-32ED3F7FA7B1}" type="presParOf" srcId="{B896E9F7-47C3-4E78-95EA-E922A517C423}" destId="{7B09A48F-DBFF-4D3A-B3F8-0861E5A5143F}" srcOrd="3" destOrd="0" presId="urn:microsoft.com/office/officeart/2018/2/layout/IconVerticalSolidList"/>
    <dgm:cxn modelId="{299747B9-DC05-4B7A-B27F-D60294530498}" type="presParOf" srcId="{B896E9F7-47C3-4E78-95EA-E922A517C423}" destId="{1677C42F-F271-44DD-B1E4-BB6AD9D55D70}" srcOrd="4" destOrd="0" presId="urn:microsoft.com/office/officeart/2018/2/layout/IconVerticalSolidList"/>
    <dgm:cxn modelId="{60A530E9-B2AA-4B65-B79A-6AAC25B5B867}" type="presParOf" srcId="{1677C42F-F271-44DD-B1E4-BB6AD9D55D70}" destId="{2239C40A-01D3-4653-9065-8A4BCF2CC09D}" srcOrd="0" destOrd="0" presId="urn:microsoft.com/office/officeart/2018/2/layout/IconVerticalSolidList"/>
    <dgm:cxn modelId="{BDBCB5A7-2A73-445D-8CCF-B96561F3ED80}" type="presParOf" srcId="{1677C42F-F271-44DD-B1E4-BB6AD9D55D70}" destId="{6DB0563C-0544-4AE4-812A-6F7AC796637D}" srcOrd="1" destOrd="0" presId="urn:microsoft.com/office/officeart/2018/2/layout/IconVerticalSolidList"/>
    <dgm:cxn modelId="{C9661157-3475-49CC-9689-D4F1A481F6B2}" type="presParOf" srcId="{1677C42F-F271-44DD-B1E4-BB6AD9D55D70}" destId="{BB1C815B-1472-4B87-A6E7-D9269CBD0595}" srcOrd="2" destOrd="0" presId="urn:microsoft.com/office/officeart/2018/2/layout/IconVerticalSolidList"/>
    <dgm:cxn modelId="{8E4DCE4F-303A-49DC-A96A-43728B48B511}" type="presParOf" srcId="{1677C42F-F271-44DD-B1E4-BB6AD9D55D70}" destId="{27C3C9FE-5A65-4CC4-B5E1-813D9B3CDF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7A0F99-093A-4D3A-BAD3-FB0B07F328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B5E17D-B352-4FC7-8403-CEA994433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Damage to buildings in floodplain</a:t>
          </a:r>
        </a:p>
      </dgm:t>
    </dgm:pt>
    <dgm:pt modelId="{6E2073A9-6101-408C-A9B1-22C4BCDA33BF}" type="parTrans" cxnId="{C6E61327-BB2A-4067-9138-3F293430CBA6}">
      <dgm:prSet/>
      <dgm:spPr/>
      <dgm:t>
        <a:bodyPr/>
        <a:lstStyle/>
        <a:p>
          <a:endParaRPr lang="en-US"/>
        </a:p>
      </dgm:t>
    </dgm:pt>
    <dgm:pt modelId="{FEC029AF-874F-4D6A-BEB5-48B72325FFE4}" type="sibTrans" cxnId="{C6E61327-BB2A-4067-9138-3F293430CBA6}">
      <dgm:prSet/>
      <dgm:spPr/>
      <dgm:t>
        <a:bodyPr/>
        <a:lstStyle/>
        <a:p>
          <a:endParaRPr lang="en-US"/>
        </a:p>
      </dgm:t>
    </dgm:pt>
    <dgm:pt modelId="{E1F204C1-8327-4D84-9F32-526F9DE9B2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Larger mosquito populations from standing water</a:t>
          </a:r>
        </a:p>
      </dgm:t>
    </dgm:pt>
    <dgm:pt modelId="{69F76CA9-73B7-4AB1-8218-8C8D152FA1D9}" type="parTrans" cxnId="{2E31D2E5-BAD0-4DEF-839F-31CAB9329A79}">
      <dgm:prSet/>
      <dgm:spPr/>
      <dgm:t>
        <a:bodyPr/>
        <a:lstStyle/>
        <a:p>
          <a:endParaRPr lang="en-US"/>
        </a:p>
      </dgm:t>
    </dgm:pt>
    <dgm:pt modelId="{C8785666-683D-4A94-8ACE-35585CD24F05}" type="sibTrans" cxnId="{2E31D2E5-BAD0-4DEF-839F-31CAB9329A79}">
      <dgm:prSet/>
      <dgm:spPr/>
      <dgm:t>
        <a:bodyPr/>
        <a:lstStyle/>
        <a:p>
          <a:endParaRPr lang="en-US"/>
        </a:p>
      </dgm:t>
    </dgm:pt>
    <dgm:pt modelId="{88D28F86-4B4F-45C0-8E77-CF19F3179C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Helvetica" panose="020B0604020202020204" pitchFamily="34" charset="0"/>
            </a:rPr>
            <a:t>Contamination flowing into waterways</a:t>
          </a:r>
        </a:p>
      </dgm:t>
    </dgm:pt>
    <dgm:pt modelId="{F13DFAC5-952C-41C4-8D70-B49F2F8F97BA}" type="parTrans" cxnId="{A83F2221-FE27-4596-A77A-9CC62960663E}">
      <dgm:prSet/>
      <dgm:spPr/>
      <dgm:t>
        <a:bodyPr/>
        <a:lstStyle/>
        <a:p>
          <a:endParaRPr lang="en-US"/>
        </a:p>
      </dgm:t>
    </dgm:pt>
    <dgm:pt modelId="{17B5FAFD-184D-4EB8-B35D-40957E40EA6E}" type="sibTrans" cxnId="{A83F2221-FE27-4596-A77A-9CC62960663E}">
      <dgm:prSet/>
      <dgm:spPr/>
      <dgm:t>
        <a:bodyPr/>
        <a:lstStyle/>
        <a:p>
          <a:endParaRPr lang="en-US"/>
        </a:p>
      </dgm:t>
    </dgm:pt>
    <dgm:pt modelId="{B896E9F7-47C3-4E78-95EA-E922A517C423}" type="pres">
      <dgm:prSet presAssocID="{497A0F99-093A-4D3A-BAD3-FB0B07F32803}" presName="root" presStyleCnt="0">
        <dgm:presLayoutVars>
          <dgm:dir/>
          <dgm:resizeHandles val="exact"/>
        </dgm:presLayoutVars>
      </dgm:prSet>
      <dgm:spPr/>
    </dgm:pt>
    <dgm:pt modelId="{B2736DBF-14E6-43BB-B6F2-8D471828F4B5}" type="pres">
      <dgm:prSet presAssocID="{AAB5E17D-B352-4FC7-8403-CEA9944333C5}" presName="compNode" presStyleCnt="0"/>
      <dgm:spPr/>
    </dgm:pt>
    <dgm:pt modelId="{7BE6D968-220A-4C4C-94B7-D1FEA5CC55AA}" type="pres">
      <dgm:prSet presAssocID="{AAB5E17D-B352-4FC7-8403-CEA9944333C5}" presName="bgRect" presStyleLbl="bgShp" presStyleIdx="0" presStyleCnt="3"/>
      <dgm:spPr>
        <a:solidFill>
          <a:schemeClr val="tx2"/>
        </a:solidFill>
      </dgm:spPr>
    </dgm:pt>
    <dgm:pt modelId="{3C4F6118-9211-4254-9F1A-63EBD0B76B3C}" type="pres">
      <dgm:prSet presAssocID="{AAB5E17D-B352-4FC7-8403-CEA9944333C5}" presName="iconRect" presStyleLbl="node1" presStyleIdx="0" presStyleCnt="3" custLinFactNeighborX="2231" custLinFactNeighborY="-7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F1027F4B-CA8A-470C-8DD9-30021B9A2A2F}" type="pres">
      <dgm:prSet presAssocID="{AAB5E17D-B352-4FC7-8403-CEA9944333C5}" presName="spaceRect" presStyleCnt="0"/>
      <dgm:spPr/>
    </dgm:pt>
    <dgm:pt modelId="{87492EAA-D8B2-416E-905A-6FB48A7BFD36}" type="pres">
      <dgm:prSet presAssocID="{AAB5E17D-B352-4FC7-8403-CEA9944333C5}" presName="parTx" presStyleLbl="revTx" presStyleIdx="0" presStyleCnt="3">
        <dgm:presLayoutVars>
          <dgm:chMax val="0"/>
          <dgm:chPref val="0"/>
        </dgm:presLayoutVars>
      </dgm:prSet>
      <dgm:spPr/>
    </dgm:pt>
    <dgm:pt modelId="{20A22A80-466D-43C2-A77B-0ACBAA3E21EC}" type="pres">
      <dgm:prSet presAssocID="{FEC029AF-874F-4D6A-BEB5-48B72325FFE4}" presName="sibTrans" presStyleCnt="0"/>
      <dgm:spPr/>
    </dgm:pt>
    <dgm:pt modelId="{1677C42F-F271-44DD-B1E4-BB6AD9D55D70}" type="pres">
      <dgm:prSet presAssocID="{E1F204C1-8327-4D84-9F32-526F9DE9B2D0}" presName="compNode" presStyleCnt="0"/>
      <dgm:spPr/>
    </dgm:pt>
    <dgm:pt modelId="{2239C40A-01D3-4653-9065-8A4BCF2CC09D}" type="pres">
      <dgm:prSet presAssocID="{E1F204C1-8327-4D84-9F32-526F9DE9B2D0}" presName="bgRect" presStyleLbl="bgShp" presStyleIdx="1" presStyleCnt="3"/>
      <dgm:spPr>
        <a:solidFill>
          <a:schemeClr val="accent1"/>
        </a:solidFill>
      </dgm:spPr>
    </dgm:pt>
    <dgm:pt modelId="{6DB0563C-0544-4AE4-812A-6F7AC796637D}" type="pres">
      <dgm:prSet presAssocID="{E1F204C1-8327-4D84-9F32-526F9DE9B2D0}" presName="iconRect" presStyleLbl="node1" presStyleIdx="1" presStyleCnt="3" custLinFactNeighborX="-2082" custLinFactNeighborY="-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etle"/>
        </a:ext>
      </dgm:extLst>
    </dgm:pt>
    <dgm:pt modelId="{BB1C815B-1472-4B87-A6E7-D9269CBD0595}" type="pres">
      <dgm:prSet presAssocID="{E1F204C1-8327-4D84-9F32-526F9DE9B2D0}" presName="spaceRect" presStyleCnt="0"/>
      <dgm:spPr/>
    </dgm:pt>
    <dgm:pt modelId="{27C3C9FE-5A65-4CC4-B5E1-813D9B3CDFC9}" type="pres">
      <dgm:prSet presAssocID="{E1F204C1-8327-4D84-9F32-526F9DE9B2D0}" presName="parTx" presStyleLbl="revTx" presStyleIdx="1" presStyleCnt="3">
        <dgm:presLayoutVars>
          <dgm:chMax val="0"/>
          <dgm:chPref val="0"/>
        </dgm:presLayoutVars>
      </dgm:prSet>
      <dgm:spPr/>
    </dgm:pt>
    <dgm:pt modelId="{B5206660-00F9-4B66-9FDF-B9CE45E413B3}" type="pres">
      <dgm:prSet presAssocID="{C8785666-683D-4A94-8ACE-35585CD24F05}" presName="sibTrans" presStyleCnt="0"/>
      <dgm:spPr/>
    </dgm:pt>
    <dgm:pt modelId="{ABFF9199-430C-4730-BD4E-2D141541AE71}" type="pres">
      <dgm:prSet presAssocID="{88D28F86-4B4F-45C0-8E77-CF19F3179C01}" presName="compNode" presStyleCnt="0"/>
      <dgm:spPr/>
    </dgm:pt>
    <dgm:pt modelId="{0CDD5AA9-81A6-4CC7-A30E-A70F3D1E28BB}" type="pres">
      <dgm:prSet presAssocID="{88D28F86-4B4F-45C0-8E77-CF19F3179C01}" presName="bgRect" presStyleLbl="bgShp" presStyleIdx="2" presStyleCnt="3"/>
      <dgm:spPr/>
    </dgm:pt>
    <dgm:pt modelId="{F82371CB-6B88-4E7C-9BAE-FD08C2E74413}" type="pres">
      <dgm:prSet presAssocID="{88D28F86-4B4F-45C0-8E77-CF19F3179C0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BB38C88F-8D9D-44E0-8FF2-9C85D47D14F0}" type="pres">
      <dgm:prSet presAssocID="{88D28F86-4B4F-45C0-8E77-CF19F3179C01}" presName="spaceRect" presStyleCnt="0"/>
      <dgm:spPr/>
    </dgm:pt>
    <dgm:pt modelId="{2C35E3EC-869F-4623-A355-E3BDE9B11A9B}" type="pres">
      <dgm:prSet presAssocID="{88D28F86-4B4F-45C0-8E77-CF19F3179C0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91644412-F836-40D0-ADF7-B28135F8B620}" type="presOf" srcId="{AAB5E17D-B352-4FC7-8403-CEA9944333C5}" destId="{87492EAA-D8B2-416E-905A-6FB48A7BFD36}" srcOrd="0" destOrd="0" presId="urn:microsoft.com/office/officeart/2018/2/layout/IconVerticalSolidList"/>
    <dgm:cxn modelId="{A83F2221-FE27-4596-A77A-9CC62960663E}" srcId="{497A0F99-093A-4D3A-BAD3-FB0B07F32803}" destId="{88D28F86-4B4F-45C0-8E77-CF19F3179C01}" srcOrd="2" destOrd="0" parTransId="{F13DFAC5-952C-41C4-8D70-B49F2F8F97BA}" sibTransId="{17B5FAFD-184D-4EB8-B35D-40957E40EA6E}"/>
    <dgm:cxn modelId="{C6E61327-BB2A-4067-9138-3F293430CBA6}" srcId="{497A0F99-093A-4D3A-BAD3-FB0B07F32803}" destId="{AAB5E17D-B352-4FC7-8403-CEA9944333C5}" srcOrd="0" destOrd="0" parTransId="{6E2073A9-6101-408C-A9B1-22C4BCDA33BF}" sibTransId="{FEC029AF-874F-4D6A-BEB5-48B72325FFE4}"/>
    <dgm:cxn modelId="{EC4AEAA0-6438-4B6B-B205-95D3063914DA}" type="presOf" srcId="{497A0F99-093A-4D3A-BAD3-FB0B07F32803}" destId="{B896E9F7-47C3-4E78-95EA-E922A517C423}" srcOrd="0" destOrd="0" presId="urn:microsoft.com/office/officeart/2018/2/layout/IconVerticalSolidList"/>
    <dgm:cxn modelId="{130A4DE3-995F-4AC2-82EB-DEC452E48B5E}" type="presOf" srcId="{E1F204C1-8327-4D84-9F32-526F9DE9B2D0}" destId="{27C3C9FE-5A65-4CC4-B5E1-813D9B3CDFC9}" srcOrd="0" destOrd="0" presId="urn:microsoft.com/office/officeart/2018/2/layout/IconVerticalSolidList"/>
    <dgm:cxn modelId="{2E31D2E5-BAD0-4DEF-839F-31CAB9329A79}" srcId="{497A0F99-093A-4D3A-BAD3-FB0B07F32803}" destId="{E1F204C1-8327-4D84-9F32-526F9DE9B2D0}" srcOrd="1" destOrd="0" parTransId="{69F76CA9-73B7-4AB1-8218-8C8D152FA1D9}" sibTransId="{C8785666-683D-4A94-8ACE-35585CD24F05}"/>
    <dgm:cxn modelId="{8B1992ED-560D-4507-8700-19E4AE371EDD}" type="presOf" srcId="{88D28F86-4B4F-45C0-8E77-CF19F3179C01}" destId="{2C35E3EC-869F-4623-A355-E3BDE9B11A9B}" srcOrd="0" destOrd="0" presId="urn:microsoft.com/office/officeart/2018/2/layout/IconVerticalSolidList"/>
    <dgm:cxn modelId="{28CD821A-4891-4AFC-983C-00C73B12F76F}" type="presParOf" srcId="{B896E9F7-47C3-4E78-95EA-E922A517C423}" destId="{B2736DBF-14E6-43BB-B6F2-8D471828F4B5}" srcOrd="0" destOrd="0" presId="urn:microsoft.com/office/officeart/2018/2/layout/IconVerticalSolidList"/>
    <dgm:cxn modelId="{B2F53647-9648-404C-A924-0811A847C887}" type="presParOf" srcId="{B2736DBF-14E6-43BB-B6F2-8D471828F4B5}" destId="{7BE6D968-220A-4C4C-94B7-D1FEA5CC55AA}" srcOrd="0" destOrd="0" presId="urn:microsoft.com/office/officeart/2018/2/layout/IconVerticalSolidList"/>
    <dgm:cxn modelId="{411153A5-FB0D-493B-BA30-A424079A05BD}" type="presParOf" srcId="{B2736DBF-14E6-43BB-B6F2-8D471828F4B5}" destId="{3C4F6118-9211-4254-9F1A-63EBD0B76B3C}" srcOrd="1" destOrd="0" presId="urn:microsoft.com/office/officeart/2018/2/layout/IconVerticalSolidList"/>
    <dgm:cxn modelId="{796C6E50-B389-48F2-BCFE-B92086985A09}" type="presParOf" srcId="{B2736DBF-14E6-43BB-B6F2-8D471828F4B5}" destId="{F1027F4B-CA8A-470C-8DD9-30021B9A2A2F}" srcOrd="2" destOrd="0" presId="urn:microsoft.com/office/officeart/2018/2/layout/IconVerticalSolidList"/>
    <dgm:cxn modelId="{1C1F2509-4F48-4D70-B388-20E6157B0F89}" type="presParOf" srcId="{B2736DBF-14E6-43BB-B6F2-8D471828F4B5}" destId="{87492EAA-D8B2-416E-905A-6FB48A7BFD36}" srcOrd="3" destOrd="0" presId="urn:microsoft.com/office/officeart/2018/2/layout/IconVerticalSolidList"/>
    <dgm:cxn modelId="{C5B81BC8-3DDA-43EC-8156-D7AC621A4F0C}" type="presParOf" srcId="{B896E9F7-47C3-4E78-95EA-E922A517C423}" destId="{20A22A80-466D-43C2-A77B-0ACBAA3E21EC}" srcOrd="1" destOrd="0" presId="urn:microsoft.com/office/officeart/2018/2/layout/IconVerticalSolidList"/>
    <dgm:cxn modelId="{299747B9-DC05-4B7A-B27F-D60294530498}" type="presParOf" srcId="{B896E9F7-47C3-4E78-95EA-E922A517C423}" destId="{1677C42F-F271-44DD-B1E4-BB6AD9D55D70}" srcOrd="2" destOrd="0" presId="urn:microsoft.com/office/officeart/2018/2/layout/IconVerticalSolidList"/>
    <dgm:cxn modelId="{60A530E9-B2AA-4B65-B79A-6AAC25B5B867}" type="presParOf" srcId="{1677C42F-F271-44DD-B1E4-BB6AD9D55D70}" destId="{2239C40A-01D3-4653-9065-8A4BCF2CC09D}" srcOrd="0" destOrd="0" presId="urn:microsoft.com/office/officeart/2018/2/layout/IconVerticalSolidList"/>
    <dgm:cxn modelId="{BDBCB5A7-2A73-445D-8CCF-B96561F3ED80}" type="presParOf" srcId="{1677C42F-F271-44DD-B1E4-BB6AD9D55D70}" destId="{6DB0563C-0544-4AE4-812A-6F7AC796637D}" srcOrd="1" destOrd="0" presId="urn:microsoft.com/office/officeart/2018/2/layout/IconVerticalSolidList"/>
    <dgm:cxn modelId="{C9661157-3475-49CC-9689-D4F1A481F6B2}" type="presParOf" srcId="{1677C42F-F271-44DD-B1E4-BB6AD9D55D70}" destId="{BB1C815B-1472-4B87-A6E7-D9269CBD0595}" srcOrd="2" destOrd="0" presId="urn:microsoft.com/office/officeart/2018/2/layout/IconVerticalSolidList"/>
    <dgm:cxn modelId="{8E4DCE4F-303A-49DC-A96A-43728B48B511}" type="presParOf" srcId="{1677C42F-F271-44DD-B1E4-BB6AD9D55D70}" destId="{27C3C9FE-5A65-4CC4-B5E1-813D9B3CDFC9}" srcOrd="3" destOrd="0" presId="urn:microsoft.com/office/officeart/2018/2/layout/IconVerticalSolidList"/>
    <dgm:cxn modelId="{712A8534-B1EE-4ADF-ABA1-1ADA8D03C60A}" type="presParOf" srcId="{B896E9F7-47C3-4E78-95EA-E922A517C423}" destId="{B5206660-00F9-4B66-9FDF-B9CE45E413B3}" srcOrd="3" destOrd="0" presId="urn:microsoft.com/office/officeart/2018/2/layout/IconVerticalSolidList"/>
    <dgm:cxn modelId="{BDD15C3E-65FC-4038-8A01-4E37F4032470}" type="presParOf" srcId="{B896E9F7-47C3-4E78-95EA-E922A517C423}" destId="{ABFF9199-430C-4730-BD4E-2D141541AE71}" srcOrd="4" destOrd="0" presId="urn:microsoft.com/office/officeart/2018/2/layout/IconVerticalSolidList"/>
    <dgm:cxn modelId="{5F0CF2C7-2ADB-4B81-9D32-F54B55F713AE}" type="presParOf" srcId="{ABFF9199-430C-4730-BD4E-2D141541AE71}" destId="{0CDD5AA9-81A6-4CC7-A30E-A70F3D1E28BB}" srcOrd="0" destOrd="0" presId="urn:microsoft.com/office/officeart/2018/2/layout/IconVerticalSolidList"/>
    <dgm:cxn modelId="{FB967316-4B00-4AF1-882E-CCE927B87DBE}" type="presParOf" srcId="{ABFF9199-430C-4730-BD4E-2D141541AE71}" destId="{F82371CB-6B88-4E7C-9BAE-FD08C2E74413}" srcOrd="1" destOrd="0" presId="urn:microsoft.com/office/officeart/2018/2/layout/IconVerticalSolidList"/>
    <dgm:cxn modelId="{FA801CDF-97EE-488F-95EB-3CFDF3FA505D}" type="presParOf" srcId="{ABFF9199-430C-4730-BD4E-2D141541AE71}" destId="{BB38C88F-8D9D-44E0-8FF2-9C85D47D14F0}" srcOrd="2" destOrd="0" presId="urn:microsoft.com/office/officeart/2018/2/layout/IconVerticalSolidList"/>
    <dgm:cxn modelId="{67ADCA27-D18C-4CB9-9179-E91831FBCA71}" type="presParOf" srcId="{ABFF9199-430C-4730-BD4E-2D141541AE71}" destId="{2C35E3EC-869F-4623-A355-E3BDE9B11A9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97A0F99-093A-4D3A-BAD3-FB0B07F3280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B5E17D-B352-4FC7-8403-CEA9944333C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Increasing food costs</a:t>
          </a:r>
        </a:p>
      </dgm:t>
    </dgm:pt>
    <dgm:pt modelId="{6E2073A9-6101-408C-A9B1-22C4BCDA33BF}" type="parTrans" cxnId="{C6E61327-BB2A-4067-9138-3F293430CBA6}">
      <dgm:prSet/>
      <dgm:spPr/>
      <dgm:t>
        <a:bodyPr/>
        <a:lstStyle/>
        <a:p>
          <a:endParaRPr lang="en-US"/>
        </a:p>
      </dgm:t>
    </dgm:pt>
    <dgm:pt modelId="{FEC029AF-874F-4D6A-BEB5-48B72325FFE4}" type="sibTrans" cxnId="{C6E61327-BB2A-4067-9138-3F293430CBA6}">
      <dgm:prSet/>
      <dgm:spPr/>
      <dgm:t>
        <a:bodyPr/>
        <a:lstStyle/>
        <a:p>
          <a:endParaRPr lang="en-US"/>
        </a:p>
      </dgm:t>
    </dgm:pt>
    <dgm:pt modelId="{4AEE7ABC-E95F-4945-97FE-A64E916176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Damage to wildlife habitat</a:t>
          </a:r>
        </a:p>
      </dgm:t>
    </dgm:pt>
    <dgm:pt modelId="{804C449D-35A0-4EF4-9EB8-C6CCDE21FAD5}" type="parTrans" cxnId="{A5F22FC1-58E5-438C-A3C3-D05140984DDE}">
      <dgm:prSet/>
      <dgm:spPr/>
      <dgm:t>
        <a:bodyPr/>
        <a:lstStyle/>
        <a:p>
          <a:endParaRPr lang="en-US"/>
        </a:p>
      </dgm:t>
    </dgm:pt>
    <dgm:pt modelId="{536B8AAA-3746-4EB8-ABC0-5A59B0853C2D}" type="sibTrans" cxnId="{A5F22FC1-58E5-438C-A3C3-D05140984DDE}">
      <dgm:prSet/>
      <dgm:spPr/>
      <dgm:t>
        <a:bodyPr/>
        <a:lstStyle/>
        <a:p>
          <a:endParaRPr lang="en-US"/>
        </a:p>
      </dgm:t>
    </dgm:pt>
    <dgm:pt modelId="{E1F204C1-8327-4D84-9F32-526F9DE9B2D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Higher risk of brushfire</a:t>
          </a:r>
        </a:p>
      </dgm:t>
    </dgm:pt>
    <dgm:pt modelId="{C8785666-683D-4A94-8ACE-35585CD24F05}" type="sibTrans" cxnId="{2E31D2E5-BAD0-4DEF-839F-31CAB9329A79}">
      <dgm:prSet/>
      <dgm:spPr/>
      <dgm:t>
        <a:bodyPr/>
        <a:lstStyle/>
        <a:p>
          <a:endParaRPr lang="en-US"/>
        </a:p>
      </dgm:t>
    </dgm:pt>
    <dgm:pt modelId="{69F76CA9-73B7-4AB1-8218-8C8D152FA1D9}" type="parTrans" cxnId="{2E31D2E5-BAD0-4DEF-839F-31CAB9329A79}">
      <dgm:prSet/>
      <dgm:spPr/>
      <dgm:t>
        <a:bodyPr/>
        <a:lstStyle/>
        <a:p>
          <a:endParaRPr lang="en-US"/>
        </a:p>
      </dgm:t>
    </dgm:pt>
    <dgm:pt modelId="{B896E9F7-47C3-4E78-95EA-E922A517C423}" type="pres">
      <dgm:prSet presAssocID="{497A0F99-093A-4D3A-BAD3-FB0B07F32803}" presName="root" presStyleCnt="0">
        <dgm:presLayoutVars>
          <dgm:dir/>
          <dgm:resizeHandles val="exact"/>
        </dgm:presLayoutVars>
      </dgm:prSet>
      <dgm:spPr/>
    </dgm:pt>
    <dgm:pt modelId="{B2736DBF-14E6-43BB-B6F2-8D471828F4B5}" type="pres">
      <dgm:prSet presAssocID="{AAB5E17D-B352-4FC7-8403-CEA9944333C5}" presName="compNode" presStyleCnt="0"/>
      <dgm:spPr/>
    </dgm:pt>
    <dgm:pt modelId="{7BE6D968-220A-4C4C-94B7-D1FEA5CC55AA}" type="pres">
      <dgm:prSet presAssocID="{AAB5E17D-B352-4FC7-8403-CEA9944333C5}" presName="bgRect" presStyleLbl="bgShp" presStyleIdx="0" presStyleCnt="3"/>
      <dgm:spPr>
        <a:solidFill>
          <a:schemeClr val="tx2"/>
        </a:solidFill>
      </dgm:spPr>
    </dgm:pt>
    <dgm:pt modelId="{3C4F6118-9211-4254-9F1A-63EBD0B76B3C}" type="pres">
      <dgm:prSet presAssocID="{AAB5E17D-B352-4FC7-8403-CEA9944333C5}" presName="iconRect" presStyleLbl="node1" presStyleIdx="0" presStyleCnt="3" custLinFactY="200000" custLinFactNeighborY="251629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"/>
        </a:ext>
      </dgm:extLst>
    </dgm:pt>
    <dgm:pt modelId="{F1027F4B-CA8A-470C-8DD9-30021B9A2A2F}" type="pres">
      <dgm:prSet presAssocID="{AAB5E17D-B352-4FC7-8403-CEA9944333C5}" presName="spaceRect" presStyleCnt="0"/>
      <dgm:spPr/>
    </dgm:pt>
    <dgm:pt modelId="{87492EAA-D8B2-416E-905A-6FB48A7BFD36}" type="pres">
      <dgm:prSet presAssocID="{AAB5E17D-B352-4FC7-8403-CEA9944333C5}" presName="parTx" presStyleLbl="revTx" presStyleIdx="0" presStyleCnt="3">
        <dgm:presLayoutVars>
          <dgm:chMax val="0"/>
          <dgm:chPref val="0"/>
        </dgm:presLayoutVars>
      </dgm:prSet>
      <dgm:spPr/>
    </dgm:pt>
    <dgm:pt modelId="{20A22A80-466D-43C2-A77B-0ACBAA3E21EC}" type="pres">
      <dgm:prSet presAssocID="{FEC029AF-874F-4D6A-BEB5-48B72325FFE4}" presName="sibTrans" presStyleCnt="0"/>
      <dgm:spPr/>
    </dgm:pt>
    <dgm:pt modelId="{A3BA11FE-74BC-4F9A-AE9E-B73AB0108B19}" type="pres">
      <dgm:prSet presAssocID="{4AEE7ABC-E95F-4945-97FE-A64E916176E3}" presName="compNode" presStyleCnt="0"/>
      <dgm:spPr/>
    </dgm:pt>
    <dgm:pt modelId="{50B378C8-AEA1-4A7D-B448-F78FEFCB3ED6}" type="pres">
      <dgm:prSet presAssocID="{4AEE7ABC-E95F-4945-97FE-A64E916176E3}" presName="bgRect" presStyleLbl="bgShp" presStyleIdx="1" presStyleCnt="3"/>
      <dgm:spPr>
        <a:solidFill>
          <a:schemeClr val="accent1"/>
        </a:solidFill>
      </dgm:spPr>
    </dgm:pt>
    <dgm:pt modelId="{45726868-5EDF-4FE4-87F6-BD9C7716E23C}" type="pres">
      <dgm:prSet presAssocID="{4AEE7ABC-E95F-4945-97FE-A64E916176E3}" presName="iconRect" presStyleLbl="node1" presStyleIdx="1" presStyleCnt="3" custLinFactNeighborX="110" custLinFactNeighborY="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arrow"/>
        </a:ext>
      </dgm:extLst>
    </dgm:pt>
    <dgm:pt modelId="{93E5D0A1-D020-4518-893B-D7DB71DE207A}" type="pres">
      <dgm:prSet presAssocID="{4AEE7ABC-E95F-4945-97FE-A64E916176E3}" presName="spaceRect" presStyleCnt="0"/>
      <dgm:spPr/>
    </dgm:pt>
    <dgm:pt modelId="{CACE75B6-983C-4028-B177-9C59E62D04F6}" type="pres">
      <dgm:prSet presAssocID="{4AEE7ABC-E95F-4945-97FE-A64E916176E3}" presName="parTx" presStyleLbl="revTx" presStyleIdx="1" presStyleCnt="3">
        <dgm:presLayoutVars>
          <dgm:chMax val="0"/>
          <dgm:chPref val="0"/>
        </dgm:presLayoutVars>
      </dgm:prSet>
      <dgm:spPr/>
    </dgm:pt>
    <dgm:pt modelId="{7B09A48F-DBFF-4D3A-B3F8-0861E5A5143F}" type="pres">
      <dgm:prSet presAssocID="{536B8AAA-3746-4EB8-ABC0-5A59B0853C2D}" presName="sibTrans" presStyleCnt="0"/>
      <dgm:spPr/>
    </dgm:pt>
    <dgm:pt modelId="{1677C42F-F271-44DD-B1E4-BB6AD9D55D70}" type="pres">
      <dgm:prSet presAssocID="{E1F204C1-8327-4D84-9F32-526F9DE9B2D0}" presName="compNode" presStyleCnt="0"/>
      <dgm:spPr/>
    </dgm:pt>
    <dgm:pt modelId="{2239C40A-01D3-4653-9065-8A4BCF2CC09D}" type="pres">
      <dgm:prSet presAssocID="{E1F204C1-8327-4D84-9F32-526F9DE9B2D0}" presName="bgRect" presStyleLbl="bgShp" presStyleIdx="2" presStyleCnt="3" custLinFactNeighborX="3473" custLinFactNeighborY="14645"/>
      <dgm:spPr>
        <a:solidFill>
          <a:srgbClr val="397367"/>
        </a:solidFill>
      </dgm:spPr>
    </dgm:pt>
    <dgm:pt modelId="{6DB0563C-0544-4AE4-812A-6F7AC796637D}" type="pres">
      <dgm:prSet presAssocID="{E1F204C1-8327-4D84-9F32-526F9DE9B2D0}" presName="iconRect" presStyleLbl="node1" presStyleIdx="2" presStyleCnt="3" custLinFactNeighborX="-2082" custLinFactNeighborY="-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re"/>
        </a:ext>
      </dgm:extLst>
    </dgm:pt>
    <dgm:pt modelId="{BB1C815B-1472-4B87-A6E7-D9269CBD0595}" type="pres">
      <dgm:prSet presAssocID="{E1F204C1-8327-4D84-9F32-526F9DE9B2D0}" presName="spaceRect" presStyleCnt="0"/>
      <dgm:spPr/>
    </dgm:pt>
    <dgm:pt modelId="{27C3C9FE-5A65-4CC4-B5E1-813D9B3CDFC9}" type="pres">
      <dgm:prSet presAssocID="{E1F204C1-8327-4D84-9F32-526F9DE9B2D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E81FA05-F14D-4ED1-A552-EBC74A9CC810}" type="presOf" srcId="{4AEE7ABC-E95F-4945-97FE-A64E916176E3}" destId="{CACE75B6-983C-4028-B177-9C59E62D04F6}" srcOrd="0" destOrd="0" presId="urn:microsoft.com/office/officeart/2018/2/layout/IconVerticalSolidList"/>
    <dgm:cxn modelId="{91644412-F836-40D0-ADF7-B28135F8B620}" type="presOf" srcId="{AAB5E17D-B352-4FC7-8403-CEA9944333C5}" destId="{87492EAA-D8B2-416E-905A-6FB48A7BFD36}" srcOrd="0" destOrd="0" presId="urn:microsoft.com/office/officeart/2018/2/layout/IconVerticalSolidList"/>
    <dgm:cxn modelId="{C6E61327-BB2A-4067-9138-3F293430CBA6}" srcId="{497A0F99-093A-4D3A-BAD3-FB0B07F32803}" destId="{AAB5E17D-B352-4FC7-8403-CEA9944333C5}" srcOrd="0" destOrd="0" parTransId="{6E2073A9-6101-408C-A9B1-22C4BCDA33BF}" sibTransId="{FEC029AF-874F-4D6A-BEB5-48B72325FFE4}"/>
    <dgm:cxn modelId="{EC4AEAA0-6438-4B6B-B205-95D3063914DA}" type="presOf" srcId="{497A0F99-093A-4D3A-BAD3-FB0B07F32803}" destId="{B896E9F7-47C3-4E78-95EA-E922A517C423}" srcOrd="0" destOrd="0" presId="urn:microsoft.com/office/officeart/2018/2/layout/IconVerticalSolidList"/>
    <dgm:cxn modelId="{A5F22FC1-58E5-438C-A3C3-D05140984DDE}" srcId="{497A0F99-093A-4D3A-BAD3-FB0B07F32803}" destId="{4AEE7ABC-E95F-4945-97FE-A64E916176E3}" srcOrd="1" destOrd="0" parTransId="{804C449D-35A0-4EF4-9EB8-C6CCDE21FAD5}" sibTransId="{536B8AAA-3746-4EB8-ABC0-5A59B0853C2D}"/>
    <dgm:cxn modelId="{130A4DE3-995F-4AC2-82EB-DEC452E48B5E}" type="presOf" srcId="{E1F204C1-8327-4D84-9F32-526F9DE9B2D0}" destId="{27C3C9FE-5A65-4CC4-B5E1-813D9B3CDFC9}" srcOrd="0" destOrd="0" presId="urn:microsoft.com/office/officeart/2018/2/layout/IconVerticalSolidList"/>
    <dgm:cxn modelId="{2E31D2E5-BAD0-4DEF-839F-31CAB9329A79}" srcId="{497A0F99-093A-4D3A-BAD3-FB0B07F32803}" destId="{E1F204C1-8327-4D84-9F32-526F9DE9B2D0}" srcOrd="2" destOrd="0" parTransId="{69F76CA9-73B7-4AB1-8218-8C8D152FA1D9}" sibTransId="{C8785666-683D-4A94-8ACE-35585CD24F05}"/>
    <dgm:cxn modelId="{28CD821A-4891-4AFC-983C-00C73B12F76F}" type="presParOf" srcId="{B896E9F7-47C3-4E78-95EA-E922A517C423}" destId="{B2736DBF-14E6-43BB-B6F2-8D471828F4B5}" srcOrd="0" destOrd="0" presId="urn:microsoft.com/office/officeart/2018/2/layout/IconVerticalSolidList"/>
    <dgm:cxn modelId="{B2F53647-9648-404C-A924-0811A847C887}" type="presParOf" srcId="{B2736DBF-14E6-43BB-B6F2-8D471828F4B5}" destId="{7BE6D968-220A-4C4C-94B7-D1FEA5CC55AA}" srcOrd="0" destOrd="0" presId="urn:microsoft.com/office/officeart/2018/2/layout/IconVerticalSolidList"/>
    <dgm:cxn modelId="{411153A5-FB0D-493B-BA30-A424079A05BD}" type="presParOf" srcId="{B2736DBF-14E6-43BB-B6F2-8D471828F4B5}" destId="{3C4F6118-9211-4254-9F1A-63EBD0B76B3C}" srcOrd="1" destOrd="0" presId="urn:microsoft.com/office/officeart/2018/2/layout/IconVerticalSolidList"/>
    <dgm:cxn modelId="{796C6E50-B389-48F2-BCFE-B92086985A09}" type="presParOf" srcId="{B2736DBF-14E6-43BB-B6F2-8D471828F4B5}" destId="{F1027F4B-CA8A-470C-8DD9-30021B9A2A2F}" srcOrd="2" destOrd="0" presId="urn:microsoft.com/office/officeart/2018/2/layout/IconVerticalSolidList"/>
    <dgm:cxn modelId="{1C1F2509-4F48-4D70-B388-20E6157B0F89}" type="presParOf" srcId="{B2736DBF-14E6-43BB-B6F2-8D471828F4B5}" destId="{87492EAA-D8B2-416E-905A-6FB48A7BFD36}" srcOrd="3" destOrd="0" presId="urn:microsoft.com/office/officeart/2018/2/layout/IconVerticalSolidList"/>
    <dgm:cxn modelId="{C5B81BC8-3DDA-43EC-8156-D7AC621A4F0C}" type="presParOf" srcId="{B896E9F7-47C3-4E78-95EA-E922A517C423}" destId="{20A22A80-466D-43C2-A77B-0ACBAA3E21EC}" srcOrd="1" destOrd="0" presId="urn:microsoft.com/office/officeart/2018/2/layout/IconVerticalSolidList"/>
    <dgm:cxn modelId="{ABFA7493-70D9-4ED1-9FC1-FB1D3CAB823C}" type="presParOf" srcId="{B896E9F7-47C3-4E78-95EA-E922A517C423}" destId="{A3BA11FE-74BC-4F9A-AE9E-B73AB0108B19}" srcOrd="2" destOrd="0" presId="urn:microsoft.com/office/officeart/2018/2/layout/IconVerticalSolidList"/>
    <dgm:cxn modelId="{B05BFE13-9F1D-4CBA-8F25-A93B318F4378}" type="presParOf" srcId="{A3BA11FE-74BC-4F9A-AE9E-B73AB0108B19}" destId="{50B378C8-AEA1-4A7D-B448-F78FEFCB3ED6}" srcOrd="0" destOrd="0" presId="urn:microsoft.com/office/officeart/2018/2/layout/IconVerticalSolidList"/>
    <dgm:cxn modelId="{B1BBD9A3-0839-475B-8769-03A78BF8D9F6}" type="presParOf" srcId="{A3BA11FE-74BC-4F9A-AE9E-B73AB0108B19}" destId="{45726868-5EDF-4FE4-87F6-BD9C7716E23C}" srcOrd="1" destOrd="0" presId="urn:microsoft.com/office/officeart/2018/2/layout/IconVerticalSolidList"/>
    <dgm:cxn modelId="{B736EA30-403F-4004-8586-568365AFCD8B}" type="presParOf" srcId="{A3BA11FE-74BC-4F9A-AE9E-B73AB0108B19}" destId="{93E5D0A1-D020-4518-893B-D7DB71DE207A}" srcOrd="2" destOrd="0" presId="urn:microsoft.com/office/officeart/2018/2/layout/IconVerticalSolidList"/>
    <dgm:cxn modelId="{622D066D-B23B-4BEF-85CE-093D05BFC788}" type="presParOf" srcId="{A3BA11FE-74BC-4F9A-AE9E-B73AB0108B19}" destId="{CACE75B6-983C-4028-B177-9C59E62D04F6}" srcOrd="3" destOrd="0" presId="urn:microsoft.com/office/officeart/2018/2/layout/IconVerticalSolidList"/>
    <dgm:cxn modelId="{417CF2F3-13BA-4D0C-BCC9-32ED3F7FA7B1}" type="presParOf" srcId="{B896E9F7-47C3-4E78-95EA-E922A517C423}" destId="{7B09A48F-DBFF-4D3A-B3F8-0861E5A5143F}" srcOrd="3" destOrd="0" presId="urn:microsoft.com/office/officeart/2018/2/layout/IconVerticalSolidList"/>
    <dgm:cxn modelId="{299747B9-DC05-4B7A-B27F-D60294530498}" type="presParOf" srcId="{B896E9F7-47C3-4E78-95EA-E922A517C423}" destId="{1677C42F-F271-44DD-B1E4-BB6AD9D55D70}" srcOrd="4" destOrd="0" presId="urn:microsoft.com/office/officeart/2018/2/layout/IconVerticalSolidList"/>
    <dgm:cxn modelId="{60A530E9-B2AA-4B65-B79A-6AAC25B5B867}" type="presParOf" srcId="{1677C42F-F271-44DD-B1E4-BB6AD9D55D70}" destId="{2239C40A-01D3-4653-9065-8A4BCF2CC09D}" srcOrd="0" destOrd="0" presId="urn:microsoft.com/office/officeart/2018/2/layout/IconVerticalSolidList"/>
    <dgm:cxn modelId="{BDBCB5A7-2A73-445D-8CCF-B96561F3ED80}" type="presParOf" srcId="{1677C42F-F271-44DD-B1E4-BB6AD9D55D70}" destId="{6DB0563C-0544-4AE4-812A-6F7AC796637D}" srcOrd="1" destOrd="0" presId="urn:microsoft.com/office/officeart/2018/2/layout/IconVerticalSolidList"/>
    <dgm:cxn modelId="{C9661157-3475-49CC-9689-D4F1A481F6B2}" type="presParOf" srcId="{1677C42F-F271-44DD-B1E4-BB6AD9D55D70}" destId="{BB1C815B-1472-4B87-A6E7-D9269CBD0595}" srcOrd="2" destOrd="0" presId="urn:microsoft.com/office/officeart/2018/2/layout/IconVerticalSolidList"/>
    <dgm:cxn modelId="{8E4DCE4F-303A-49DC-A96A-43728B48B511}" type="presParOf" srcId="{1677C42F-F271-44DD-B1E4-BB6AD9D55D70}" destId="{27C3C9FE-5A65-4CC4-B5E1-813D9B3CDFC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77F0212-9846-42AF-88FE-EC5353CF94D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40EEFF3E-BC6D-4407-AAC4-80BA6D76F107}">
      <dgm:prSet/>
      <dgm:spPr/>
      <dgm:t>
        <a:bodyPr/>
        <a:lstStyle/>
        <a:p>
          <a:r>
            <a:rPr lang="en-US" b="1" dirty="0"/>
            <a:t>Infrastructure Themes</a:t>
          </a:r>
          <a:r>
            <a:rPr lang="en-US" dirty="0"/>
            <a:t>: Power security, communication systems, drainage and water systems, limited public transportation system</a:t>
          </a:r>
        </a:p>
      </dgm:t>
    </dgm:pt>
    <dgm:pt modelId="{D2CC12BC-975D-45C9-9EC7-1EE01A91B532}" type="parTrans" cxnId="{939BE1C6-D64A-4B2B-9FB1-D38A13BFA87F}">
      <dgm:prSet/>
      <dgm:spPr/>
      <dgm:t>
        <a:bodyPr/>
        <a:lstStyle/>
        <a:p>
          <a:endParaRPr lang="en-US"/>
        </a:p>
      </dgm:t>
    </dgm:pt>
    <dgm:pt modelId="{79F5BC92-FA0E-4D0C-8111-803A8466D2FF}" type="sibTrans" cxnId="{939BE1C6-D64A-4B2B-9FB1-D38A13BFA87F}">
      <dgm:prSet/>
      <dgm:spPr/>
      <dgm:t>
        <a:bodyPr/>
        <a:lstStyle/>
        <a:p>
          <a:endParaRPr lang="en-US"/>
        </a:p>
      </dgm:t>
    </dgm:pt>
    <dgm:pt modelId="{479946D3-90CC-403D-B596-A090DAAA0209}">
      <dgm:prSet/>
      <dgm:spPr/>
      <dgm:t>
        <a:bodyPr/>
        <a:lstStyle/>
        <a:p>
          <a:r>
            <a:rPr lang="en-US" b="1" dirty="0"/>
            <a:t>Environmental Themes</a:t>
          </a:r>
          <a:r>
            <a:rPr lang="en-US" dirty="0"/>
            <a:t>: protection of tree canopy, wetlands, and watershed; increasing the use of parks and open space; biodiversity and invasive/native plants</a:t>
          </a:r>
        </a:p>
      </dgm:t>
    </dgm:pt>
    <dgm:pt modelId="{0198FB29-EE6C-442F-B23D-7A81F7A7FD0C}" type="parTrans" cxnId="{D672AEAF-ADB9-4035-BA60-093EA0B473A6}">
      <dgm:prSet/>
      <dgm:spPr/>
      <dgm:t>
        <a:bodyPr/>
        <a:lstStyle/>
        <a:p>
          <a:endParaRPr lang="en-US"/>
        </a:p>
      </dgm:t>
    </dgm:pt>
    <dgm:pt modelId="{DFC86AA8-10D7-45DE-8078-DEC4CDF11B0B}" type="sibTrans" cxnId="{D672AEAF-ADB9-4035-BA60-093EA0B473A6}">
      <dgm:prSet/>
      <dgm:spPr/>
      <dgm:t>
        <a:bodyPr/>
        <a:lstStyle/>
        <a:p>
          <a:endParaRPr lang="en-US"/>
        </a:p>
      </dgm:t>
    </dgm:pt>
    <dgm:pt modelId="{D1A1CA51-D0AC-4FD3-BB07-A002D585475F}">
      <dgm:prSet/>
      <dgm:spPr/>
      <dgm:t>
        <a:bodyPr/>
        <a:lstStyle/>
        <a:p>
          <a:r>
            <a:rPr lang="en-US" b="1" dirty="0"/>
            <a:t>Socio-Economic Themes</a:t>
          </a:r>
          <a:r>
            <a:rPr lang="en-US" dirty="0"/>
            <a:t>: vulnerability of the elderly, housing security of municipal staff, businesses in floodplain, pockets of food insecurity, resilient communication system</a:t>
          </a:r>
        </a:p>
      </dgm:t>
    </dgm:pt>
    <dgm:pt modelId="{D1021B76-6A7C-404D-AB57-B3EE34A0642C}" type="parTrans" cxnId="{E6158E32-22EE-4DBA-94A4-7C2B36A97DF4}">
      <dgm:prSet/>
      <dgm:spPr/>
      <dgm:t>
        <a:bodyPr/>
        <a:lstStyle/>
        <a:p>
          <a:endParaRPr lang="en-US"/>
        </a:p>
      </dgm:t>
    </dgm:pt>
    <dgm:pt modelId="{32D6F8C9-65DB-4800-BA79-F4B436867269}" type="sibTrans" cxnId="{E6158E32-22EE-4DBA-94A4-7C2B36A97DF4}">
      <dgm:prSet/>
      <dgm:spPr/>
      <dgm:t>
        <a:bodyPr/>
        <a:lstStyle/>
        <a:p>
          <a:endParaRPr lang="en-US"/>
        </a:p>
      </dgm:t>
    </dgm:pt>
    <dgm:pt modelId="{75BA1E00-FCE3-4025-8A62-51B51C975017}" type="pres">
      <dgm:prSet presAssocID="{377F0212-9846-42AF-88FE-EC5353CF94D8}" presName="root" presStyleCnt="0">
        <dgm:presLayoutVars>
          <dgm:dir/>
          <dgm:resizeHandles val="exact"/>
        </dgm:presLayoutVars>
      </dgm:prSet>
      <dgm:spPr/>
    </dgm:pt>
    <dgm:pt modelId="{FBFFEB64-FB6A-46C4-BC05-9C6E5631F547}" type="pres">
      <dgm:prSet presAssocID="{40EEFF3E-BC6D-4407-AAC4-80BA6D76F107}" presName="compNode" presStyleCnt="0"/>
      <dgm:spPr/>
    </dgm:pt>
    <dgm:pt modelId="{CBB6E686-E01E-4326-BB79-B9122626620E}" type="pres">
      <dgm:prSet presAssocID="{40EEFF3E-BC6D-4407-AAC4-80BA6D76F107}" presName="bgRect" presStyleLbl="bgShp" presStyleIdx="0" presStyleCnt="3"/>
      <dgm:spPr/>
    </dgm:pt>
    <dgm:pt modelId="{E655D31C-A807-40C4-B34F-B114728205F5}" type="pres">
      <dgm:prSet presAssocID="{40EEFF3E-BC6D-4407-AAC4-80BA6D76F10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lectric car"/>
        </a:ext>
      </dgm:extLst>
    </dgm:pt>
    <dgm:pt modelId="{F32F3877-3D8D-4A39-9642-AF14B2D3060D}" type="pres">
      <dgm:prSet presAssocID="{40EEFF3E-BC6D-4407-AAC4-80BA6D76F107}" presName="spaceRect" presStyleCnt="0"/>
      <dgm:spPr/>
    </dgm:pt>
    <dgm:pt modelId="{2D57EC8D-E48D-491A-9D43-92A04C15DDD9}" type="pres">
      <dgm:prSet presAssocID="{40EEFF3E-BC6D-4407-AAC4-80BA6D76F107}" presName="parTx" presStyleLbl="revTx" presStyleIdx="0" presStyleCnt="3">
        <dgm:presLayoutVars>
          <dgm:chMax val="0"/>
          <dgm:chPref val="0"/>
        </dgm:presLayoutVars>
      </dgm:prSet>
      <dgm:spPr/>
    </dgm:pt>
    <dgm:pt modelId="{BDACA863-ED65-417F-8865-84F11457CB9F}" type="pres">
      <dgm:prSet presAssocID="{79F5BC92-FA0E-4D0C-8111-803A8466D2FF}" presName="sibTrans" presStyleCnt="0"/>
      <dgm:spPr/>
    </dgm:pt>
    <dgm:pt modelId="{00F2E276-74A0-445C-9B1F-BCBA4E4470D3}" type="pres">
      <dgm:prSet presAssocID="{479946D3-90CC-403D-B596-A090DAAA0209}" presName="compNode" presStyleCnt="0"/>
      <dgm:spPr/>
    </dgm:pt>
    <dgm:pt modelId="{FBFBFE35-3596-4B75-88A3-82DD8AD682CD}" type="pres">
      <dgm:prSet presAssocID="{479946D3-90CC-403D-B596-A090DAAA0209}" presName="bgRect" presStyleLbl="bgShp" presStyleIdx="1" presStyleCnt="3"/>
      <dgm:spPr/>
    </dgm:pt>
    <dgm:pt modelId="{F2C57634-0468-46F3-A06F-3017CB0D89F2}" type="pres">
      <dgm:prSet presAssocID="{479946D3-90CC-403D-B596-A090DAAA020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49FDC965-C44B-4E80-A485-37D217EBAED2}" type="pres">
      <dgm:prSet presAssocID="{479946D3-90CC-403D-B596-A090DAAA0209}" presName="spaceRect" presStyleCnt="0"/>
      <dgm:spPr/>
    </dgm:pt>
    <dgm:pt modelId="{97492109-932E-4123-8292-A6D1346A0BC0}" type="pres">
      <dgm:prSet presAssocID="{479946D3-90CC-403D-B596-A090DAAA0209}" presName="parTx" presStyleLbl="revTx" presStyleIdx="1" presStyleCnt="3">
        <dgm:presLayoutVars>
          <dgm:chMax val="0"/>
          <dgm:chPref val="0"/>
        </dgm:presLayoutVars>
      </dgm:prSet>
      <dgm:spPr/>
    </dgm:pt>
    <dgm:pt modelId="{BF882501-83CB-41D7-922E-1A41A81F5F66}" type="pres">
      <dgm:prSet presAssocID="{DFC86AA8-10D7-45DE-8078-DEC4CDF11B0B}" presName="sibTrans" presStyleCnt="0"/>
      <dgm:spPr/>
    </dgm:pt>
    <dgm:pt modelId="{B15518BD-E457-4430-B8AC-E5E8AC0D5092}" type="pres">
      <dgm:prSet presAssocID="{D1A1CA51-D0AC-4FD3-BB07-A002D585475F}" presName="compNode" presStyleCnt="0"/>
      <dgm:spPr/>
    </dgm:pt>
    <dgm:pt modelId="{CD610A3D-068E-4F8A-A7D8-6690A95C5DE6}" type="pres">
      <dgm:prSet presAssocID="{D1A1CA51-D0AC-4FD3-BB07-A002D585475F}" presName="bgRect" presStyleLbl="bgShp" presStyleIdx="2" presStyleCnt="3"/>
      <dgm:spPr/>
    </dgm:pt>
    <dgm:pt modelId="{658FD8BB-B58F-4538-AB61-31BFC132579E}" type="pres">
      <dgm:prSet presAssocID="{D1A1CA51-D0AC-4FD3-BB07-A002D585475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ildren"/>
        </a:ext>
      </dgm:extLst>
    </dgm:pt>
    <dgm:pt modelId="{0F975206-0B4C-4A70-BF39-9F50A1537D3C}" type="pres">
      <dgm:prSet presAssocID="{D1A1CA51-D0AC-4FD3-BB07-A002D585475F}" presName="spaceRect" presStyleCnt="0"/>
      <dgm:spPr/>
    </dgm:pt>
    <dgm:pt modelId="{54E793B5-DF2B-45B3-B428-C4B262D8513E}" type="pres">
      <dgm:prSet presAssocID="{D1A1CA51-D0AC-4FD3-BB07-A002D585475F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7584411-53F8-4CA9-9986-D0399E0BE863}" type="presOf" srcId="{377F0212-9846-42AF-88FE-EC5353CF94D8}" destId="{75BA1E00-FCE3-4025-8A62-51B51C975017}" srcOrd="0" destOrd="0" presId="urn:microsoft.com/office/officeart/2018/2/layout/IconVerticalSolidList"/>
    <dgm:cxn modelId="{E6158E32-22EE-4DBA-94A4-7C2B36A97DF4}" srcId="{377F0212-9846-42AF-88FE-EC5353CF94D8}" destId="{D1A1CA51-D0AC-4FD3-BB07-A002D585475F}" srcOrd="2" destOrd="0" parTransId="{D1021B76-6A7C-404D-AB57-B3EE34A0642C}" sibTransId="{32D6F8C9-65DB-4800-BA79-F4B436867269}"/>
    <dgm:cxn modelId="{71F1393F-CC3F-4C36-9A60-4A6EAF067BBC}" type="presOf" srcId="{479946D3-90CC-403D-B596-A090DAAA0209}" destId="{97492109-932E-4123-8292-A6D1346A0BC0}" srcOrd="0" destOrd="0" presId="urn:microsoft.com/office/officeart/2018/2/layout/IconVerticalSolidList"/>
    <dgm:cxn modelId="{33E2855A-03A8-4D04-8B06-F011922BDB10}" type="presOf" srcId="{D1A1CA51-D0AC-4FD3-BB07-A002D585475F}" destId="{54E793B5-DF2B-45B3-B428-C4B262D8513E}" srcOrd="0" destOrd="0" presId="urn:microsoft.com/office/officeart/2018/2/layout/IconVerticalSolidList"/>
    <dgm:cxn modelId="{D672AEAF-ADB9-4035-BA60-093EA0B473A6}" srcId="{377F0212-9846-42AF-88FE-EC5353CF94D8}" destId="{479946D3-90CC-403D-B596-A090DAAA0209}" srcOrd="1" destOrd="0" parTransId="{0198FB29-EE6C-442F-B23D-7A81F7A7FD0C}" sibTransId="{DFC86AA8-10D7-45DE-8078-DEC4CDF11B0B}"/>
    <dgm:cxn modelId="{939BE1C6-D64A-4B2B-9FB1-D38A13BFA87F}" srcId="{377F0212-9846-42AF-88FE-EC5353CF94D8}" destId="{40EEFF3E-BC6D-4407-AAC4-80BA6D76F107}" srcOrd="0" destOrd="0" parTransId="{D2CC12BC-975D-45C9-9EC7-1EE01A91B532}" sibTransId="{79F5BC92-FA0E-4D0C-8111-803A8466D2FF}"/>
    <dgm:cxn modelId="{BF7CDEEA-68BF-4078-937D-6EFCB613D830}" type="presOf" srcId="{40EEFF3E-BC6D-4407-AAC4-80BA6D76F107}" destId="{2D57EC8D-E48D-491A-9D43-92A04C15DDD9}" srcOrd="0" destOrd="0" presId="urn:microsoft.com/office/officeart/2018/2/layout/IconVerticalSolidList"/>
    <dgm:cxn modelId="{1B58D02D-49C2-42FA-A620-85DB24B00639}" type="presParOf" srcId="{75BA1E00-FCE3-4025-8A62-51B51C975017}" destId="{FBFFEB64-FB6A-46C4-BC05-9C6E5631F547}" srcOrd="0" destOrd="0" presId="urn:microsoft.com/office/officeart/2018/2/layout/IconVerticalSolidList"/>
    <dgm:cxn modelId="{1EFC5BC9-4D97-4472-AF8D-5EE820FD33C2}" type="presParOf" srcId="{FBFFEB64-FB6A-46C4-BC05-9C6E5631F547}" destId="{CBB6E686-E01E-4326-BB79-B9122626620E}" srcOrd="0" destOrd="0" presId="urn:microsoft.com/office/officeart/2018/2/layout/IconVerticalSolidList"/>
    <dgm:cxn modelId="{E4B17595-7C0C-4C1C-AFEC-CA4DBA01F2D3}" type="presParOf" srcId="{FBFFEB64-FB6A-46C4-BC05-9C6E5631F547}" destId="{E655D31C-A807-40C4-B34F-B114728205F5}" srcOrd="1" destOrd="0" presId="urn:microsoft.com/office/officeart/2018/2/layout/IconVerticalSolidList"/>
    <dgm:cxn modelId="{233178A2-1405-4EBD-8816-2016461533AD}" type="presParOf" srcId="{FBFFEB64-FB6A-46C4-BC05-9C6E5631F547}" destId="{F32F3877-3D8D-4A39-9642-AF14B2D3060D}" srcOrd="2" destOrd="0" presId="urn:microsoft.com/office/officeart/2018/2/layout/IconVerticalSolidList"/>
    <dgm:cxn modelId="{29A56840-B874-4A59-94EA-51C8CFFD12D2}" type="presParOf" srcId="{FBFFEB64-FB6A-46C4-BC05-9C6E5631F547}" destId="{2D57EC8D-E48D-491A-9D43-92A04C15DDD9}" srcOrd="3" destOrd="0" presId="urn:microsoft.com/office/officeart/2018/2/layout/IconVerticalSolidList"/>
    <dgm:cxn modelId="{5146524B-7CD3-46B3-969B-858DA4488A2A}" type="presParOf" srcId="{75BA1E00-FCE3-4025-8A62-51B51C975017}" destId="{BDACA863-ED65-417F-8865-84F11457CB9F}" srcOrd="1" destOrd="0" presId="urn:microsoft.com/office/officeart/2018/2/layout/IconVerticalSolidList"/>
    <dgm:cxn modelId="{E0F005CF-C507-47C3-993B-1936EB76D5C8}" type="presParOf" srcId="{75BA1E00-FCE3-4025-8A62-51B51C975017}" destId="{00F2E276-74A0-445C-9B1F-BCBA4E4470D3}" srcOrd="2" destOrd="0" presId="urn:microsoft.com/office/officeart/2018/2/layout/IconVerticalSolidList"/>
    <dgm:cxn modelId="{104A0746-41CA-49AF-AD5C-9542AC63604C}" type="presParOf" srcId="{00F2E276-74A0-445C-9B1F-BCBA4E4470D3}" destId="{FBFBFE35-3596-4B75-88A3-82DD8AD682CD}" srcOrd="0" destOrd="0" presId="urn:microsoft.com/office/officeart/2018/2/layout/IconVerticalSolidList"/>
    <dgm:cxn modelId="{261F0224-8983-4C3D-8C6C-AAABBC531E99}" type="presParOf" srcId="{00F2E276-74A0-445C-9B1F-BCBA4E4470D3}" destId="{F2C57634-0468-46F3-A06F-3017CB0D89F2}" srcOrd="1" destOrd="0" presId="urn:microsoft.com/office/officeart/2018/2/layout/IconVerticalSolidList"/>
    <dgm:cxn modelId="{03420E4B-24E8-423C-8CFF-01F1E5A39DD0}" type="presParOf" srcId="{00F2E276-74A0-445C-9B1F-BCBA4E4470D3}" destId="{49FDC965-C44B-4E80-A485-37D217EBAED2}" srcOrd="2" destOrd="0" presId="urn:microsoft.com/office/officeart/2018/2/layout/IconVerticalSolidList"/>
    <dgm:cxn modelId="{024C28A2-39F3-4235-92FA-3AE0A963FD92}" type="presParOf" srcId="{00F2E276-74A0-445C-9B1F-BCBA4E4470D3}" destId="{97492109-932E-4123-8292-A6D1346A0BC0}" srcOrd="3" destOrd="0" presId="urn:microsoft.com/office/officeart/2018/2/layout/IconVerticalSolidList"/>
    <dgm:cxn modelId="{CE007DE0-D53C-46B2-83C4-A193C093F66C}" type="presParOf" srcId="{75BA1E00-FCE3-4025-8A62-51B51C975017}" destId="{BF882501-83CB-41D7-922E-1A41A81F5F66}" srcOrd="3" destOrd="0" presId="urn:microsoft.com/office/officeart/2018/2/layout/IconVerticalSolidList"/>
    <dgm:cxn modelId="{1B60222E-780D-469F-9CFA-AACBF231A61B}" type="presParOf" srcId="{75BA1E00-FCE3-4025-8A62-51B51C975017}" destId="{B15518BD-E457-4430-B8AC-E5E8AC0D5092}" srcOrd="4" destOrd="0" presId="urn:microsoft.com/office/officeart/2018/2/layout/IconVerticalSolidList"/>
    <dgm:cxn modelId="{3F575DBB-0158-49A4-B2BA-659B1458BED2}" type="presParOf" srcId="{B15518BD-E457-4430-B8AC-E5E8AC0D5092}" destId="{CD610A3D-068E-4F8A-A7D8-6690A95C5DE6}" srcOrd="0" destOrd="0" presId="urn:microsoft.com/office/officeart/2018/2/layout/IconVerticalSolidList"/>
    <dgm:cxn modelId="{7F88B785-2CD0-4CA6-BF3C-C8CC4AFD7BEC}" type="presParOf" srcId="{B15518BD-E457-4430-B8AC-E5E8AC0D5092}" destId="{658FD8BB-B58F-4538-AB61-31BFC132579E}" srcOrd="1" destOrd="0" presId="urn:microsoft.com/office/officeart/2018/2/layout/IconVerticalSolidList"/>
    <dgm:cxn modelId="{AEAD129A-4E45-45BC-97C4-597BB263CD00}" type="presParOf" srcId="{B15518BD-E457-4430-B8AC-E5E8AC0D5092}" destId="{0F975206-0B4C-4A70-BF39-9F50A1537D3C}" srcOrd="2" destOrd="0" presId="urn:microsoft.com/office/officeart/2018/2/layout/IconVerticalSolidList"/>
    <dgm:cxn modelId="{B4E71A05-AD2B-4C48-94EF-34DD46440679}" type="presParOf" srcId="{B15518BD-E457-4430-B8AC-E5E8AC0D5092}" destId="{54E793B5-DF2B-45B3-B428-C4B262D8513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200BE8-3CD1-48D4-A19E-7CC5C16894D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29C727-D9E8-46AD-B6D8-BA47BBC41A3B}">
      <dgm:prSet phldrT="[Text]"/>
      <dgm:spPr>
        <a:solidFill>
          <a:schemeClr val="tx2"/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Helvetica" panose="020B0604020202020204" pitchFamily="34" charset="0"/>
            </a:rPr>
            <a:t>Infrastructure </a:t>
          </a:r>
        </a:p>
      </dgm:t>
    </dgm:pt>
    <dgm:pt modelId="{E8C81491-6546-4749-9FEB-E20A3C6C74AD}" type="parTrans" cxnId="{27C29063-F7F0-479E-997D-5F0CD59D5BC0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EA78EAF3-A608-4C8A-959F-3B0599B98ABD}" type="sibTrans" cxnId="{27C29063-F7F0-479E-997D-5F0CD59D5BC0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14A08B18-6F99-4E3E-A16C-03CE4403D920}">
      <dgm:prSet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dirty="0">
              <a:latin typeface="Helvetica" panose="020B0604020202020204" pitchFamily="34" charset="0"/>
            </a:rPr>
            <a:t>Social and Economic </a:t>
          </a:r>
        </a:p>
      </dgm:t>
    </dgm:pt>
    <dgm:pt modelId="{D745D588-47B1-4562-BFDF-B589BA27A3DB}" type="parTrans" cxnId="{45C4DF21-9CE5-45D0-8D2E-FAE08CE49D03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30B2FD0A-0194-4695-AEF2-5E6BF775C6EF}" type="sibTrans" cxnId="{45C4DF21-9CE5-45D0-8D2E-FAE08CE49D03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79184804-ACAF-4877-B893-C47318772729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500" b="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gm:t>
    </dgm:pt>
    <dgm:pt modelId="{51DE8F18-B7F3-4F09-82C1-DDE7DA324315}" type="parTrans" cxnId="{D96F631A-C8C6-434A-9B38-D45D0AF4971E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8D762864-2926-4412-9B75-31DFCFA397B4}" type="sibTrans" cxnId="{D96F631A-C8C6-434A-9B38-D45D0AF4971E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FF4EBDD8-6A37-42CA-AE75-A6024402CE05}">
      <dgm:prSet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n-US" dirty="0">
              <a:latin typeface="Helvetica" panose="020B0604020202020204" pitchFamily="34" charset="0"/>
            </a:rPr>
            <a:t>Environmental </a:t>
          </a:r>
        </a:p>
      </dgm:t>
    </dgm:pt>
    <dgm:pt modelId="{D2FF03ED-74A4-487D-A3DC-686CEE691F49}" type="parTrans" cxnId="{FE42A7DF-BD0F-40F1-976D-5C368F31BFEC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02F0DC30-5E09-4E80-9048-14343AD763D4}" type="sibTrans" cxnId="{FE42A7DF-BD0F-40F1-976D-5C368F31BFEC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3100AA6E-ECFA-4A4F-A21C-A98E9137036F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None/>
          </a:pPr>
          <a:endParaRPr lang="en-US" sz="15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gm:t>
    </dgm:pt>
    <dgm:pt modelId="{7085CF1F-26D0-4426-82D2-747AB9D4766D}" type="parTrans" cxnId="{D3D045E2-8F13-4668-91AC-49AC40CFA4F9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30D82D05-92F1-4704-86C3-53AD71B45EEA}" type="sibTrans" cxnId="{D3D045E2-8F13-4668-91AC-49AC40CFA4F9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DEFB728E-C00A-4456-A5AD-D0BED33E8EF9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66688" indent="-166688">
            <a:buFont typeface="Arial" panose="020B0604020202020204" pitchFamily="34" charset="0"/>
            <a:buChar char="•"/>
          </a:pPr>
          <a:r>
            <a:rPr lang="en-US" sz="1800" dirty="0"/>
            <a:t>Work with </a:t>
          </a:r>
          <a:r>
            <a:rPr lang="en-US" sz="1800" dirty="0" err="1"/>
            <a:t>MassDOT</a:t>
          </a:r>
          <a:r>
            <a:rPr lang="en-US" sz="1800" dirty="0"/>
            <a:t> on addressing Rt. 9 culvert and ongoing stormwater maintenance</a:t>
          </a:r>
          <a:endParaRPr lang="en-US" sz="1800" b="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gm:t>
    </dgm:pt>
    <dgm:pt modelId="{A380E28E-1D28-4065-8D55-7CB211ED45E8}" type="parTrans" cxnId="{9585C2EA-756D-4500-84E0-975C07C4591F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086C6EB4-AA2B-457F-9E2B-F9008BC75F81}" type="sibTrans" cxnId="{9585C2EA-756D-4500-84E0-975C07C4591F}">
      <dgm:prSet/>
      <dgm:spPr/>
      <dgm:t>
        <a:bodyPr/>
        <a:lstStyle/>
        <a:p>
          <a:endParaRPr lang="en-US">
            <a:latin typeface="Helvetica" panose="020B0604020202020204" pitchFamily="34" charset="0"/>
          </a:endParaRPr>
        </a:p>
      </dgm:t>
    </dgm:pt>
    <dgm:pt modelId="{28D1C4F8-8CA9-4FC4-A45F-CDEA6D4CCD27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66688" indent="-166688">
            <a:buFont typeface="Arial" panose="020B0604020202020204" pitchFamily="34" charset="0"/>
            <a:buChar char="•"/>
          </a:pPr>
          <a:r>
            <a:rPr lang="en-US" sz="1800" dirty="0"/>
            <a:t>More solar with battery back-up </a:t>
          </a:r>
          <a:endParaRPr lang="en-US" sz="1800" b="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gm:t>
    </dgm:pt>
    <dgm:pt modelId="{80B1AFE4-27CE-4C4C-8235-72661771B163}" type="parTrans" cxnId="{3AF04FD0-E606-4AD7-AB1F-340609598C19}">
      <dgm:prSet/>
      <dgm:spPr/>
      <dgm:t>
        <a:bodyPr/>
        <a:lstStyle/>
        <a:p>
          <a:endParaRPr lang="en-US"/>
        </a:p>
      </dgm:t>
    </dgm:pt>
    <dgm:pt modelId="{2E954673-98F1-4BA8-A68F-4818E51CDEBA}" type="sibTrans" cxnId="{3AF04FD0-E606-4AD7-AB1F-340609598C19}">
      <dgm:prSet/>
      <dgm:spPr/>
      <dgm:t>
        <a:bodyPr/>
        <a:lstStyle/>
        <a:p>
          <a:endParaRPr lang="en-US"/>
        </a:p>
      </dgm:t>
    </dgm:pt>
    <dgm:pt modelId="{41F767FB-6CDE-4855-9F2A-9A311AAE5FAD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66688" indent="-166688">
            <a:buFont typeface="Arial" panose="020B0604020202020204" pitchFamily="34" charset="0"/>
            <a:buChar char="•"/>
          </a:pPr>
          <a:r>
            <a:rPr lang="en-US" sz="1800" dirty="0"/>
            <a:t>Feasibility assessment for microgrids </a:t>
          </a:r>
          <a:endParaRPr lang="en-US" sz="1800" b="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gm:t>
    </dgm:pt>
    <dgm:pt modelId="{7571D797-DC6B-475F-BB2C-B51C89E0340E}" type="parTrans" cxnId="{F1DDFB6C-2FD1-43D9-AE89-0FA03B898374}">
      <dgm:prSet/>
      <dgm:spPr/>
      <dgm:t>
        <a:bodyPr/>
        <a:lstStyle/>
        <a:p>
          <a:endParaRPr lang="en-US"/>
        </a:p>
      </dgm:t>
    </dgm:pt>
    <dgm:pt modelId="{9D020BBC-0589-4E56-A1F5-A46BB86F8B9B}" type="sibTrans" cxnId="{F1DDFB6C-2FD1-43D9-AE89-0FA03B898374}">
      <dgm:prSet/>
      <dgm:spPr/>
      <dgm:t>
        <a:bodyPr/>
        <a:lstStyle/>
        <a:p>
          <a:endParaRPr lang="en-US"/>
        </a:p>
      </dgm:t>
    </dgm:pt>
    <dgm:pt modelId="{ED08EA70-6FFC-495D-8BF0-933D4C0BF9C2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pPr marL="166688" indent="-166688">
            <a:buFont typeface="Arial" panose="020B0604020202020204" pitchFamily="34" charset="0"/>
            <a:buChar char="•"/>
          </a:pPr>
          <a:r>
            <a:rPr lang="en-US" sz="1800" dirty="0"/>
            <a:t>Identify locations of gas shut off valves and improving maintenance </a:t>
          </a:r>
          <a:endParaRPr lang="en-US" sz="1800" b="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gm:t>
    </dgm:pt>
    <dgm:pt modelId="{5D6E3EA6-41F8-4D4E-A8E7-36D9F85DF14F}" type="parTrans" cxnId="{5C82A351-2C7B-469E-875F-5752C0944949}">
      <dgm:prSet/>
      <dgm:spPr/>
      <dgm:t>
        <a:bodyPr/>
        <a:lstStyle/>
        <a:p>
          <a:endParaRPr lang="en-US"/>
        </a:p>
      </dgm:t>
    </dgm:pt>
    <dgm:pt modelId="{8193612F-4DA1-405E-8BF6-9C2470E2C7BB}" type="sibTrans" cxnId="{5C82A351-2C7B-469E-875F-5752C0944949}">
      <dgm:prSet/>
      <dgm:spPr/>
      <dgm:t>
        <a:bodyPr/>
        <a:lstStyle/>
        <a:p>
          <a:endParaRPr lang="en-US"/>
        </a:p>
      </dgm:t>
    </dgm:pt>
    <dgm:pt modelId="{A50503C5-782A-48B0-B1B7-C99687628974}" type="pres">
      <dgm:prSet presAssocID="{C4200BE8-3CD1-48D4-A19E-7CC5C16894DA}" presName="Name0" presStyleCnt="0">
        <dgm:presLayoutVars>
          <dgm:dir/>
          <dgm:animLvl val="lvl"/>
          <dgm:resizeHandles val="exact"/>
        </dgm:presLayoutVars>
      </dgm:prSet>
      <dgm:spPr/>
    </dgm:pt>
    <dgm:pt modelId="{7024C29E-B4B1-40C3-9867-ABDE44D8738B}" type="pres">
      <dgm:prSet presAssocID="{F629C727-D9E8-46AD-B6D8-BA47BBC41A3B}" presName="composite" presStyleCnt="0"/>
      <dgm:spPr/>
    </dgm:pt>
    <dgm:pt modelId="{FD718438-EA74-425A-A0D1-89265A9FDAAA}" type="pres">
      <dgm:prSet presAssocID="{F629C727-D9E8-46AD-B6D8-BA47BBC41A3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3DE5CE3-C0CC-4B99-99EB-E43A48B48D52}" type="pres">
      <dgm:prSet presAssocID="{F629C727-D9E8-46AD-B6D8-BA47BBC41A3B}" presName="desTx" presStyleLbl="alignAccFollowNode1" presStyleIdx="0" presStyleCnt="3">
        <dgm:presLayoutVars>
          <dgm:bulletEnabled val="1"/>
        </dgm:presLayoutVars>
      </dgm:prSet>
      <dgm:spPr/>
    </dgm:pt>
    <dgm:pt modelId="{38F0AF40-5602-4A81-B507-F5FCF1E7FD18}" type="pres">
      <dgm:prSet presAssocID="{EA78EAF3-A608-4C8A-959F-3B0599B98ABD}" presName="space" presStyleCnt="0"/>
      <dgm:spPr/>
    </dgm:pt>
    <dgm:pt modelId="{C1C88039-D810-4355-8E4A-D243C59F8A11}" type="pres">
      <dgm:prSet presAssocID="{14A08B18-6F99-4E3E-A16C-03CE4403D920}" presName="composite" presStyleCnt="0"/>
      <dgm:spPr/>
    </dgm:pt>
    <dgm:pt modelId="{075DE6D5-D274-46D5-8C64-B7DD20AF33A2}" type="pres">
      <dgm:prSet presAssocID="{14A08B18-6F99-4E3E-A16C-03CE4403D92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2EB22429-8E0A-43A7-A754-72C646BAC73D}" type="pres">
      <dgm:prSet presAssocID="{14A08B18-6F99-4E3E-A16C-03CE4403D920}" presName="desTx" presStyleLbl="alignAccFollowNode1" presStyleIdx="1" presStyleCnt="3" custLinFactNeighborX="391" custLinFactNeighborY="-723">
        <dgm:presLayoutVars>
          <dgm:bulletEnabled val="1"/>
        </dgm:presLayoutVars>
      </dgm:prSet>
      <dgm:spPr/>
    </dgm:pt>
    <dgm:pt modelId="{29F7F04C-D3A7-439E-8937-3E437114B15D}" type="pres">
      <dgm:prSet presAssocID="{30B2FD0A-0194-4695-AEF2-5E6BF775C6EF}" presName="space" presStyleCnt="0"/>
      <dgm:spPr/>
    </dgm:pt>
    <dgm:pt modelId="{364ED40B-BB06-4B5E-BE98-D3B5FFDE6F7D}" type="pres">
      <dgm:prSet presAssocID="{FF4EBDD8-6A37-42CA-AE75-A6024402CE05}" presName="composite" presStyleCnt="0"/>
      <dgm:spPr/>
    </dgm:pt>
    <dgm:pt modelId="{DAD6F6DD-CD6C-4B68-9819-AF95A2BDB7E3}" type="pres">
      <dgm:prSet presAssocID="{FF4EBDD8-6A37-42CA-AE75-A6024402CE05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A3428CB-285F-42ED-81F8-80C8AA92A006}" type="pres">
      <dgm:prSet presAssocID="{FF4EBDD8-6A37-42CA-AE75-A6024402CE05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96F631A-C8C6-434A-9B38-D45D0AF4971E}" srcId="{14A08B18-6F99-4E3E-A16C-03CE4403D920}" destId="{79184804-ACAF-4877-B893-C47318772729}" srcOrd="0" destOrd="0" parTransId="{51DE8F18-B7F3-4F09-82C1-DDE7DA324315}" sibTransId="{8D762864-2926-4412-9B75-31DFCFA397B4}"/>
    <dgm:cxn modelId="{76B0BB20-902B-495E-8959-74A883F2B781}" type="presOf" srcId="{DEFB728E-C00A-4456-A5AD-D0BED33E8EF9}" destId="{83DE5CE3-C0CC-4B99-99EB-E43A48B48D52}" srcOrd="0" destOrd="0" presId="urn:microsoft.com/office/officeart/2005/8/layout/hList1"/>
    <dgm:cxn modelId="{45C4DF21-9CE5-45D0-8D2E-FAE08CE49D03}" srcId="{C4200BE8-3CD1-48D4-A19E-7CC5C16894DA}" destId="{14A08B18-6F99-4E3E-A16C-03CE4403D920}" srcOrd="1" destOrd="0" parTransId="{D745D588-47B1-4562-BFDF-B589BA27A3DB}" sibTransId="{30B2FD0A-0194-4695-AEF2-5E6BF775C6EF}"/>
    <dgm:cxn modelId="{9CBBA925-77FD-487B-A3E3-EB44312011A7}" type="presOf" srcId="{41F767FB-6CDE-4855-9F2A-9A311AAE5FAD}" destId="{83DE5CE3-C0CC-4B99-99EB-E43A48B48D52}" srcOrd="0" destOrd="2" presId="urn:microsoft.com/office/officeart/2005/8/layout/hList1"/>
    <dgm:cxn modelId="{27C29063-F7F0-479E-997D-5F0CD59D5BC0}" srcId="{C4200BE8-3CD1-48D4-A19E-7CC5C16894DA}" destId="{F629C727-D9E8-46AD-B6D8-BA47BBC41A3B}" srcOrd="0" destOrd="0" parTransId="{E8C81491-6546-4749-9FEB-E20A3C6C74AD}" sibTransId="{EA78EAF3-A608-4C8A-959F-3B0599B98ABD}"/>
    <dgm:cxn modelId="{9FA74E69-F177-4B6D-8021-B4460C114CA1}" type="presOf" srcId="{14A08B18-6F99-4E3E-A16C-03CE4403D920}" destId="{075DE6D5-D274-46D5-8C64-B7DD20AF33A2}" srcOrd="0" destOrd="0" presId="urn:microsoft.com/office/officeart/2005/8/layout/hList1"/>
    <dgm:cxn modelId="{F1DDFB6C-2FD1-43D9-AE89-0FA03B898374}" srcId="{F629C727-D9E8-46AD-B6D8-BA47BBC41A3B}" destId="{41F767FB-6CDE-4855-9F2A-9A311AAE5FAD}" srcOrd="2" destOrd="0" parTransId="{7571D797-DC6B-475F-BB2C-B51C89E0340E}" sibTransId="{9D020BBC-0589-4E56-A1F5-A46BB86F8B9B}"/>
    <dgm:cxn modelId="{5C82A351-2C7B-469E-875F-5752C0944949}" srcId="{F629C727-D9E8-46AD-B6D8-BA47BBC41A3B}" destId="{ED08EA70-6FFC-495D-8BF0-933D4C0BF9C2}" srcOrd="3" destOrd="0" parTransId="{5D6E3EA6-41F8-4D4E-A8E7-36D9F85DF14F}" sibTransId="{8193612F-4DA1-405E-8BF6-9C2470E2C7BB}"/>
    <dgm:cxn modelId="{689A8C7A-1182-4D91-A079-FAF9935C5657}" type="presOf" srcId="{C4200BE8-3CD1-48D4-A19E-7CC5C16894DA}" destId="{A50503C5-782A-48B0-B1B7-C99687628974}" srcOrd="0" destOrd="0" presId="urn:microsoft.com/office/officeart/2005/8/layout/hList1"/>
    <dgm:cxn modelId="{4B071D87-5AB7-4417-B46A-0A6AFEF994FA}" type="presOf" srcId="{FF4EBDD8-6A37-42CA-AE75-A6024402CE05}" destId="{DAD6F6DD-CD6C-4B68-9819-AF95A2BDB7E3}" srcOrd="0" destOrd="0" presId="urn:microsoft.com/office/officeart/2005/8/layout/hList1"/>
    <dgm:cxn modelId="{9279AA88-4004-4A3C-B150-8B143F816621}" type="presOf" srcId="{F629C727-D9E8-46AD-B6D8-BA47BBC41A3B}" destId="{FD718438-EA74-425A-A0D1-89265A9FDAAA}" srcOrd="0" destOrd="0" presId="urn:microsoft.com/office/officeart/2005/8/layout/hList1"/>
    <dgm:cxn modelId="{D9DE1FB5-9E0C-408F-9E89-91F350925003}" type="presOf" srcId="{28D1C4F8-8CA9-4FC4-A45F-CDEA6D4CCD27}" destId="{83DE5CE3-C0CC-4B99-99EB-E43A48B48D52}" srcOrd="0" destOrd="1" presId="urn:microsoft.com/office/officeart/2005/8/layout/hList1"/>
    <dgm:cxn modelId="{1F7C2CC4-A774-40B8-BC41-7A4A8EA58595}" type="presOf" srcId="{ED08EA70-6FFC-495D-8BF0-933D4C0BF9C2}" destId="{83DE5CE3-C0CC-4B99-99EB-E43A48B48D52}" srcOrd="0" destOrd="3" presId="urn:microsoft.com/office/officeart/2005/8/layout/hList1"/>
    <dgm:cxn modelId="{3AF04FD0-E606-4AD7-AB1F-340609598C19}" srcId="{F629C727-D9E8-46AD-B6D8-BA47BBC41A3B}" destId="{28D1C4F8-8CA9-4FC4-A45F-CDEA6D4CCD27}" srcOrd="1" destOrd="0" parTransId="{80B1AFE4-27CE-4C4C-8235-72661771B163}" sibTransId="{2E954673-98F1-4BA8-A68F-4818E51CDEBA}"/>
    <dgm:cxn modelId="{0447A1DB-7C47-42FC-B7DA-7FA8443E2582}" type="presOf" srcId="{3100AA6E-ECFA-4A4F-A21C-A98E9137036F}" destId="{3A3428CB-285F-42ED-81F8-80C8AA92A006}" srcOrd="0" destOrd="0" presId="urn:microsoft.com/office/officeart/2005/8/layout/hList1"/>
    <dgm:cxn modelId="{FE42A7DF-BD0F-40F1-976D-5C368F31BFEC}" srcId="{C4200BE8-3CD1-48D4-A19E-7CC5C16894DA}" destId="{FF4EBDD8-6A37-42CA-AE75-A6024402CE05}" srcOrd="2" destOrd="0" parTransId="{D2FF03ED-74A4-487D-A3DC-686CEE691F49}" sibTransId="{02F0DC30-5E09-4E80-9048-14343AD763D4}"/>
    <dgm:cxn modelId="{D3D045E2-8F13-4668-91AC-49AC40CFA4F9}" srcId="{FF4EBDD8-6A37-42CA-AE75-A6024402CE05}" destId="{3100AA6E-ECFA-4A4F-A21C-A98E9137036F}" srcOrd="0" destOrd="0" parTransId="{7085CF1F-26D0-4426-82D2-747AB9D4766D}" sibTransId="{30D82D05-92F1-4704-86C3-53AD71B45EEA}"/>
    <dgm:cxn modelId="{9585C2EA-756D-4500-84E0-975C07C4591F}" srcId="{F629C727-D9E8-46AD-B6D8-BA47BBC41A3B}" destId="{DEFB728E-C00A-4456-A5AD-D0BED33E8EF9}" srcOrd="0" destOrd="0" parTransId="{A380E28E-1D28-4065-8D55-7CB211ED45E8}" sibTransId="{086C6EB4-AA2B-457F-9E2B-F9008BC75F81}"/>
    <dgm:cxn modelId="{30454BF9-70A0-4AD0-BCC8-83319E8A9909}" type="presOf" srcId="{79184804-ACAF-4877-B893-C47318772729}" destId="{2EB22429-8E0A-43A7-A754-72C646BAC73D}" srcOrd="0" destOrd="0" presId="urn:microsoft.com/office/officeart/2005/8/layout/hList1"/>
    <dgm:cxn modelId="{05FAD2A1-46BD-4696-B6B9-208046E6668A}" type="presParOf" srcId="{A50503C5-782A-48B0-B1B7-C99687628974}" destId="{7024C29E-B4B1-40C3-9867-ABDE44D8738B}" srcOrd="0" destOrd="0" presId="urn:microsoft.com/office/officeart/2005/8/layout/hList1"/>
    <dgm:cxn modelId="{3EC66DD1-5C3E-437A-896F-1BB0027EE70E}" type="presParOf" srcId="{7024C29E-B4B1-40C3-9867-ABDE44D8738B}" destId="{FD718438-EA74-425A-A0D1-89265A9FDAAA}" srcOrd="0" destOrd="0" presId="urn:microsoft.com/office/officeart/2005/8/layout/hList1"/>
    <dgm:cxn modelId="{4D068D5D-4674-4AE1-A506-DA0D96F5661E}" type="presParOf" srcId="{7024C29E-B4B1-40C3-9867-ABDE44D8738B}" destId="{83DE5CE3-C0CC-4B99-99EB-E43A48B48D52}" srcOrd="1" destOrd="0" presId="urn:microsoft.com/office/officeart/2005/8/layout/hList1"/>
    <dgm:cxn modelId="{779B0DFE-F886-474F-A030-1C705A13B036}" type="presParOf" srcId="{A50503C5-782A-48B0-B1B7-C99687628974}" destId="{38F0AF40-5602-4A81-B507-F5FCF1E7FD18}" srcOrd="1" destOrd="0" presId="urn:microsoft.com/office/officeart/2005/8/layout/hList1"/>
    <dgm:cxn modelId="{E83B5754-39B5-4A10-B87C-0E7A69BF1FD7}" type="presParOf" srcId="{A50503C5-782A-48B0-B1B7-C99687628974}" destId="{C1C88039-D810-4355-8E4A-D243C59F8A11}" srcOrd="2" destOrd="0" presId="urn:microsoft.com/office/officeart/2005/8/layout/hList1"/>
    <dgm:cxn modelId="{82B74DEF-FF7E-431A-97D4-52E94ED78E1E}" type="presParOf" srcId="{C1C88039-D810-4355-8E4A-D243C59F8A11}" destId="{075DE6D5-D274-46D5-8C64-B7DD20AF33A2}" srcOrd="0" destOrd="0" presId="urn:microsoft.com/office/officeart/2005/8/layout/hList1"/>
    <dgm:cxn modelId="{76496874-750A-49A0-95F6-E3F11BEE4483}" type="presParOf" srcId="{C1C88039-D810-4355-8E4A-D243C59F8A11}" destId="{2EB22429-8E0A-43A7-A754-72C646BAC73D}" srcOrd="1" destOrd="0" presId="urn:microsoft.com/office/officeart/2005/8/layout/hList1"/>
    <dgm:cxn modelId="{3AB8D175-2F7D-4670-9285-3AE466661E4F}" type="presParOf" srcId="{A50503C5-782A-48B0-B1B7-C99687628974}" destId="{29F7F04C-D3A7-439E-8937-3E437114B15D}" srcOrd="3" destOrd="0" presId="urn:microsoft.com/office/officeart/2005/8/layout/hList1"/>
    <dgm:cxn modelId="{684F1079-83A7-4D1E-B4A0-016627AE2ECE}" type="presParOf" srcId="{A50503C5-782A-48B0-B1B7-C99687628974}" destId="{364ED40B-BB06-4B5E-BE98-D3B5FFDE6F7D}" srcOrd="4" destOrd="0" presId="urn:microsoft.com/office/officeart/2005/8/layout/hList1"/>
    <dgm:cxn modelId="{AF6FBB9C-B257-46CE-BE41-8EBA0299F021}" type="presParOf" srcId="{364ED40B-BB06-4B5E-BE98-D3B5FFDE6F7D}" destId="{DAD6F6DD-CD6C-4B68-9819-AF95A2BDB7E3}" srcOrd="0" destOrd="0" presId="urn:microsoft.com/office/officeart/2005/8/layout/hList1"/>
    <dgm:cxn modelId="{575F8803-880B-4C2E-A410-971CBAAA1ED8}" type="presParOf" srcId="{364ED40B-BB06-4B5E-BE98-D3B5FFDE6F7D}" destId="{3A3428CB-285F-42ED-81F8-80C8AA92A0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3039065-B031-46F7-90C7-E4DCA6C2C9D8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456F56-FABD-46FC-9F9C-17AE82DDF567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/>
            <a:t>Final Report</a:t>
          </a:r>
        </a:p>
      </dgm:t>
    </dgm:pt>
    <dgm:pt modelId="{776E406D-B0F4-4B96-8F4C-A6E9B5865B6F}" type="parTrans" cxnId="{512DA8CF-8400-4085-BCD7-C3ED15DF1775}">
      <dgm:prSet/>
      <dgm:spPr/>
      <dgm:t>
        <a:bodyPr/>
        <a:lstStyle/>
        <a:p>
          <a:endParaRPr lang="en-US"/>
        </a:p>
      </dgm:t>
    </dgm:pt>
    <dgm:pt modelId="{800FE6EA-E2BA-493D-8FC2-ADEA1ACFE73F}" type="sibTrans" cxnId="{512DA8CF-8400-4085-BCD7-C3ED15DF1775}">
      <dgm:prSet/>
      <dgm:spPr/>
      <dgm:t>
        <a:bodyPr/>
        <a:lstStyle/>
        <a:p>
          <a:endParaRPr lang="en-US"/>
        </a:p>
      </dgm:t>
    </dgm:pt>
    <dgm:pt modelId="{F1C32A08-9DF8-4FD7-AC5F-0B2A1A3BC50C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Community Workshops</a:t>
          </a:r>
        </a:p>
      </dgm:t>
    </dgm:pt>
    <dgm:pt modelId="{16455B0D-51EA-4682-AE69-8F81ABA16DD5}" type="parTrans" cxnId="{60338567-111C-474A-A302-8A783BBFEB36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745989AE-78E3-497A-9AE9-F88724633739}" type="sibTrans" cxnId="{60338567-111C-474A-A302-8A783BBFEB36}">
      <dgm:prSet/>
      <dgm:spPr/>
      <dgm:t>
        <a:bodyPr/>
        <a:lstStyle/>
        <a:p>
          <a:endParaRPr lang="en-US"/>
        </a:p>
      </dgm:t>
    </dgm:pt>
    <dgm:pt modelId="{81ED6273-1702-4984-8D27-3C195832D432}">
      <dgm:prSet/>
      <dgm:spPr>
        <a:solidFill>
          <a:schemeClr val="accent2"/>
        </a:solidFill>
      </dgm:spPr>
      <dgm:t>
        <a:bodyPr/>
        <a:lstStyle/>
        <a:p>
          <a:r>
            <a:rPr lang="en-US" dirty="0"/>
            <a:t>Public Listening Session</a:t>
          </a:r>
        </a:p>
      </dgm:t>
    </dgm:pt>
    <dgm:pt modelId="{05CC04F0-5BB0-462F-B5D8-DA8EA18A29CB}" type="parTrans" cxnId="{823DC887-6A3D-4531-A9CA-A3F2A19F321D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A236FE49-ADD2-4C3E-8CC8-0C2011849A3D}" type="sibTrans" cxnId="{823DC887-6A3D-4531-A9CA-A3F2A19F321D}">
      <dgm:prSet/>
      <dgm:spPr/>
      <dgm:t>
        <a:bodyPr/>
        <a:lstStyle/>
        <a:p>
          <a:endParaRPr lang="en-US"/>
        </a:p>
      </dgm:t>
    </dgm:pt>
    <dgm:pt modelId="{C5D1EB63-AF2A-49A9-A96F-371F1230C16C}" type="pres">
      <dgm:prSet presAssocID="{33039065-B031-46F7-90C7-E4DCA6C2C9D8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0DF6320-54BF-40D2-B1C2-C29E06AEC625}" type="pres">
      <dgm:prSet presAssocID="{56456F56-FABD-46FC-9F9C-17AE82DDF567}" presName="centerShape" presStyleLbl="node0" presStyleIdx="0" presStyleCnt="1"/>
      <dgm:spPr/>
    </dgm:pt>
    <dgm:pt modelId="{F8D57287-410E-4380-BD97-B019E6430FC3}" type="pres">
      <dgm:prSet presAssocID="{16455B0D-51EA-4682-AE69-8F81ABA16DD5}" presName="parTrans" presStyleLbl="bgSibTrans2D1" presStyleIdx="0" presStyleCnt="2"/>
      <dgm:spPr/>
    </dgm:pt>
    <dgm:pt modelId="{23EF4FC7-A9DA-4971-A39C-80D998B95E39}" type="pres">
      <dgm:prSet presAssocID="{F1C32A08-9DF8-4FD7-AC5F-0B2A1A3BC50C}" presName="node" presStyleLbl="node1" presStyleIdx="0" presStyleCnt="2">
        <dgm:presLayoutVars>
          <dgm:bulletEnabled val="1"/>
        </dgm:presLayoutVars>
      </dgm:prSet>
      <dgm:spPr/>
    </dgm:pt>
    <dgm:pt modelId="{6156F231-3567-45F8-BCC2-5C3F2F036B01}" type="pres">
      <dgm:prSet presAssocID="{05CC04F0-5BB0-462F-B5D8-DA8EA18A29CB}" presName="parTrans" presStyleLbl="bgSibTrans2D1" presStyleIdx="1" presStyleCnt="2"/>
      <dgm:spPr/>
    </dgm:pt>
    <dgm:pt modelId="{10A51679-CDDB-450F-A191-C7341BC2F324}" type="pres">
      <dgm:prSet presAssocID="{81ED6273-1702-4984-8D27-3C195832D432}" presName="node" presStyleLbl="node1" presStyleIdx="1" presStyleCnt="2">
        <dgm:presLayoutVars>
          <dgm:bulletEnabled val="1"/>
        </dgm:presLayoutVars>
      </dgm:prSet>
      <dgm:spPr/>
    </dgm:pt>
  </dgm:ptLst>
  <dgm:cxnLst>
    <dgm:cxn modelId="{F4E4211C-645C-4188-B70D-0903F4D29B08}" type="presOf" srcId="{33039065-B031-46F7-90C7-E4DCA6C2C9D8}" destId="{C5D1EB63-AF2A-49A9-A96F-371F1230C16C}" srcOrd="0" destOrd="0" presId="urn:microsoft.com/office/officeart/2005/8/layout/radial4"/>
    <dgm:cxn modelId="{14639F23-1367-4113-8605-905F680CEABF}" type="presOf" srcId="{16455B0D-51EA-4682-AE69-8F81ABA16DD5}" destId="{F8D57287-410E-4380-BD97-B019E6430FC3}" srcOrd="0" destOrd="0" presId="urn:microsoft.com/office/officeart/2005/8/layout/radial4"/>
    <dgm:cxn modelId="{3FE9A429-7BC9-4291-BFD4-370D6851E6F7}" type="presOf" srcId="{56456F56-FABD-46FC-9F9C-17AE82DDF567}" destId="{70DF6320-54BF-40D2-B1C2-C29E06AEC625}" srcOrd="0" destOrd="0" presId="urn:microsoft.com/office/officeart/2005/8/layout/radial4"/>
    <dgm:cxn modelId="{60338567-111C-474A-A302-8A783BBFEB36}" srcId="{56456F56-FABD-46FC-9F9C-17AE82DDF567}" destId="{F1C32A08-9DF8-4FD7-AC5F-0B2A1A3BC50C}" srcOrd="0" destOrd="0" parTransId="{16455B0D-51EA-4682-AE69-8F81ABA16DD5}" sibTransId="{745989AE-78E3-497A-9AE9-F88724633739}"/>
    <dgm:cxn modelId="{823DC887-6A3D-4531-A9CA-A3F2A19F321D}" srcId="{56456F56-FABD-46FC-9F9C-17AE82DDF567}" destId="{81ED6273-1702-4984-8D27-3C195832D432}" srcOrd="1" destOrd="0" parTransId="{05CC04F0-5BB0-462F-B5D8-DA8EA18A29CB}" sibTransId="{A236FE49-ADD2-4C3E-8CC8-0C2011849A3D}"/>
    <dgm:cxn modelId="{354C5096-C12A-4254-8987-C24A6D67CDF5}" type="presOf" srcId="{05CC04F0-5BB0-462F-B5D8-DA8EA18A29CB}" destId="{6156F231-3567-45F8-BCC2-5C3F2F036B01}" srcOrd="0" destOrd="0" presId="urn:microsoft.com/office/officeart/2005/8/layout/radial4"/>
    <dgm:cxn modelId="{BAD072B7-1188-4659-B638-CCC35C5954F0}" type="presOf" srcId="{81ED6273-1702-4984-8D27-3C195832D432}" destId="{10A51679-CDDB-450F-A191-C7341BC2F324}" srcOrd="0" destOrd="0" presId="urn:microsoft.com/office/officeart/2005/8/layout/radial4"/>
    <dgm:cxn modelId="{512DA8CF-8400-4085-BCD7-C3ED15DF1775}" srcId="{33039065-B031-46F7-90C7-E4DCA6C2C9D8}" destId="{56456F56-FABD-46FC-9F9C-17AE82DDF567}" srcOrd="0" destOrd="0" parTransId="{776E406D-B0F4-4B96-8F4C-A6E9B5865B6F}" sibTransId="{800FE6EA-E2BA-493D-8FC2-ADEA1ACFE73F}"/>
    <dgm:cxn modelId="{C42D98E7-C435-4A4D-B2E0-36EF17D5AD4C}" type="presOf" srcId="{F1C32A08-9DF8-4FD7-AC5F-0B2A1A3BC50C}" destId="{23EF4FC7-A9DA-4971-A39C-80D998B95E39}" srcOrd="0" destOrd="0" presId="urn:microsoft.com/office/officeart/2005/8/layout/radial4"/>
    <dgm:cxn modelId="{2B8DBEAA-4480-4547-A725-B776C04D223D}" type="presParOf" srcId="{C5D1EB63-AF2A-49A9-A96F-371F1230C16C}" destId="{70DF6320-54BF-40D2-B1C2-C29E06AEC625}" srcOrd="0" destOrd="0" presId="urn:microsoft.com/office/officeart/2005/8/layout/radial4"/>
    <dgm:cxn modelId="{8699D389-03EC-48AB-984E-C61B8FA8D2BC}" type="presParOf" srcId="{C5D1EB63-AF2A-49A9-A96F-371F1230C16C}" destId="{F8D57287-410E-4380-BD97-B019E6430FC3}" srcOrd="1" destOrd="0" presId="urn:microsoft.com/office/officeart/2005/8/layout/radial4"/>
    <dgm:cxn modelId="{8E5525B4-C2CF-4A32-AE18-50BF8B6EB14A}" type="presParOf" srcId="{C5D1EB63-AF2A-49A9-A96F-371F1230C16C}" destId="{23EF4FC7-A9DA-4971-A39C-80D998B95E39}" srcOrd="2" destOrd="0" presId="urn:microsoft.com/office/officeart/2005/8/layout/radial4"/>
    <dgm:cxn modelId="{C88C3D8B-6578-4274-B578-91F58F2C61FB}" type="presParOf" srcId="{C5D1EB63-AF2A-49A9-A96F-371F1230C16C}" destId="{6156F231-3567-45F8-BCC2-5C3F2F036B01}" srcOrd="3" destOrd="0" presId="urn:microsoft.com/office/officeart/2005/8/layout/radial4"/>
    <dgm:cxn modelId="{6F0670A7-573D-4FC7-819E-BE652C106E7D}" type="presParOf" srcId="{C5D1EB63-AF2A-49A9-A96F-371F1230C16C}" destId="{10A51679-CDDB-450F-A191-C7341BC2F324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60957-30B2-48EB-8A80-EB43CEFBC9C9}">
      <dsp:nvSpPr>
        <dsp:cNvPr id="0" name=""/>
        <dsp:cNvSpPr/>
      </dsp:nvSpPr>
      <dsp:spPr>
        <a:xfrm>
          <a:off x="2378879" y="1955545"/>
          <a:ext cx="1731855" cy="1694370"/>
        </a:xfrm>
        <a:prstGeom prst="rect">
          <a:avLst/>
        </a:prstGeom>
        <a:solidFill>
          <a:srgbClr val="CF134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GHG Emissions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Track, reduce, research, revise methodologies </a:t>
          </a:r>
        </a:p>
      </dsp:txBody>
      <dsp:txXfrm>
        <a:off x="2378879" y="1955545"/>
        <a:ext cx="1731855" cy="1694370"/>
      </dsp:txXfrm>
    </dsp:sp>
    <dsp:sp modelId="{3F60050F-7697-43EF-9C4A-6EDD9DEDADBC}">
      <dsp:nvSpPr>
        <dsp:cNvPr id="0" name=""/>
        <dsp:cNvSpPr/>
      </dsp:nvSpPr>
      <dsp:spPr>
        <a:xfrm>
          <a:off x="6" y="160910"/>
          <a:ext cx="2270016" cy="2411961"/>
        </a:xfrm>
        <a:prstGeom prst="rect">
          <a:avLst/>
        </a:prstGeom>
        <a:solidFill>
          <a:srgbClr val="3FBF3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Green Communities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Secure grants, reduce emissions and operating costs, track energy use and report annually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ERP  &amp; FEVP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</dsp:txBody>
      <dsp:txXfrm>
        <a:off x="6" y="160910"/>
        <a:ext cx="2270016" cy="2411961"/>
      </dsp:txXfrm>
    </dsp:sp>
    <dsp:sp modelId="{CC7355A3-44F4-433B-B61C-7F471B77C7FB}">
      <dsp:nvSpPr>
        <dsp:cNvPr id="0" name=""/>
        <dsp:cNvSpPr/>
      </dsp:nvSpPr>
      <dsp:spPr>
        <a:xfrm>
          <a:off x="7005506" y="2928845"/>
          <a:ext cx="2300570" cy="2364591"/>
        </a:xfrm>
        <a:prstGeom prst="rect">
          <a:avLst/>
        </a:prstGeom>
        <a:solidFill>
          <a:schemeClr val="accent5">
            <a:lumMod val="7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Sustainable Building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Guidelines</a:t>
          </a:r>
          <a:endParaRPr lang="en-US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A plan that will apply to muni buildings</a:t>
          </a:r>
        </a:p>
      </dsp:txBody>
      <dsp:txXfrm>
        <a:off x="7005506" y="2928845"/>
        <a:ext cx="2300570" cy="2364591"/>
      </dsp:txXfrm>
    </dsp:sp>
    <dsp:sp modelId="{F2034339-101C-4385-8C4E-8E518A613FFB}">
      <dsp:nvSpPr>
        <dsp:cNvPr id="0" name=""/>
        <dsp:cNvSpPr/>
      </dsp:nvSpPr>
      <dsp:spPr>
        <a:xfrm>
          <a:off x="8163942" y="323685"/>
          <a:ext cx="2290169" cy="2106631"/>
        </a:xfrm>
        <a:prstGeom prst="rect">
          <a:avLst/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WasteWise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Food rescue and recovery, recycling, repair café, library of things</a:t>
          </a:r>
        </a:p>
      </dsp:txBody>
      <dsp:txXfrm>
        <a:off x="8163942" y="323685"/>
        <a:ext cx="2290169" cy="2106631"/>
      </dsp:txXfrm>
    </dsp:sp>
    <dsp:sp modelId="{4F1A147C-9963-486B-BD3C-5F06CB311088}">
      <dsp:nvSpPr>
        <dsp:cNvPr id="0" name=""/>
        <dsp:cNvSpPr/>
      </dsp:nvSpPr>
      <dsp:spPr>
        <a:xfrm>
          <a:off x="431379" y="3795983"/>
          <a:ext cx="3087445" cy="1694772"/>
        </a:xfrm>
        <a:prstGeom prst="rect">
          <a:avLst/>
        </a:prstGeom>
        <a:solidFill>
          <a:schemeClr val="accent2">
            <a:lumMod val="50000"/>
            <a:lumOff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Transportation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Research, advise, develop programs, improve emissions tracking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/>
        </a:p>
      </dsp:txBody>
      <dsp:txXfrm>
        <a:off x="431379" y="3795983"/>
        <a:ext cx="3087445" cy="1694772"/>
      </dsp:txXfrm>
    </dsp:sp>
    <dsp:sp modelId="{6497A2DF-163B-41AE-9E50-7FB2C4D0E444}">
      <dsp:nvSpPr>
        <dsp:cNvPr id="0" name=""/>
        <dsp:cNvSpPr/>
      </dsp:nvSpPr>
      <dsp:spPr>
        <a:xfrm>
          <a:off x="4386414" y="1503318"/>
          <a:ext cx="2304686" cy="1887794"/>
        </a:xfrm>
        <a:prstGeom prst="rect">
          <a:avLst/>
        </a:prstGeom>
        <a:solidFill>
          <a:srgbClr val="FFC000"/>
        </a:solidFill>
        <a:ln w="15875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Climate Action Plan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 dirty="0"/>
            <a:t>2030, 2050 Goals and Roadmap</a:t>
          </a:r>
        </a:p>
      </dsp:txBody>
      <dsp:txXfrm>
        <a:off x="4386414" y="1503318"/>
        <a:ext cx="2304686" cy="1887794"/>
      </dsp:txXfrm>
    </dsp:sp>
    <dsp:sp modelId="{7FB82022-2436-4075-BE39-1134BB3D112E}">
      <dsp:nvSpPr>
        <dsp:cNvPr id="0" name=""/>
        <dsp:cNvSpPr/>
      </dsp:nvSpPr>
      <dsp:spPr>
        <a:xfrm>
          <a:off x="4485012" y="3578363"/>
          <a:ext cx="1958976" cy="1841020"/>
        </a:xfrm>
        <a:prstGeom prst="rect">
          <a:avLst/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Integration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Integrate sustainability across muni and community</a:t>
          </a:r>
        </a:p>
      </dsp:txBody>
      <dsp:txXfrm>
        <a:off x="4485012" y="3578363"/>
        <a:ext cx="1958976" cy="1841020"/>
      </dsp:txXfrm>
    </dsp:sp>
    <dsp:sp modelId="{B0555D8F-1513-419D-9A68-DA2E2439CDEA}">
      <dsp:nvSpPr>
        <dsp:cNvPr id="0" name=""/>
        <dsp:cNvSpPr/>
      </dsp:nvSpPr>
      <dsp:spPr>
        <a:xfrm>
          <a:off x="4085228" y="85313"/>
          <a:ext cx="2865981" cy="1216503"/>
        </a:xfrm>
        <a:prstGeom prst="rect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Communication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SEC website and other forms of public outreach</a:t>
          </a:r>
        </a:p>
      </dsp:txBody>
      <dsp:txXfrm>
        <a:off x="4085228" y="85313"/>
        <a:ext cx="2865981" cy="12165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6D968-220A-4C4C-94B7-D1FEA5CC55AA}">
      <dsp:nvSpPr>
        <dsp:cNvPr id="0" name=""/>
        <dsp:cNvSpPr/>
      </dsp:nvSpPr>
      <dsp:spPr>
        <a:xfrm>
          <a:off x="0" y="2118"/>
          <a:ext cx="6492875" cy="1073928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F6118-9211-4254-9F1A-63EBD0B76B3C}">
      <dsp:nvSpPr>
        <dsp:cNvPr id="0" name=""/>
        <dsp:cNvSpPr/>
      </dsp:nvSpPr>
      <dsp:spPr>
        <a:xfrm>
          <a:off x="324863" y="243752"/>
          <a:ext cx="590660" cy="590660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92EAA-D8B2-416E-905A-6FB48A7BFD36}">
      <dsp:nvSpPr>
        <dsp:cNvPr id="0" name=""/>
        <dsp:cNvSpPr/>
      </dsp:nvSpPr>
      <dsp:spPr>
        <a:xfrm>
          <a:off x="1240387" y="2118"/>
          <a:ext cx="5252487" cy="107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57" tIns="113657" rIns="113657" bIns="1136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>
              <a:latin typeface="Helvetica" panose="020B0604020202020204" pitchFamily="34" charset="0"/>
            </a:rPr>
            <a:t>Financial stressors: </a:t>
          </a:r>
          <a:r>
            <a:rPr lang="en-US" sz="1900" i="1" kern="1200" dirty="0">
              <a:latin typeface="Helvetica" panose="020B0604020202020204" pitchFamily="34" charset="0"/>
            </a:rPr>
            <a:t>Feeling like you aren’t making enough money to provide for yourself or your family</a:t>
          </a:r>
          <a:endParaRPr lang="en-US" sz="1900" kern="1200" dirty="0">
            <a:latin typeface="Helvetica" panose="020B0604020202020204" pitchFamily="34" charset="0"/>
          </a:endParaRPr>
        </a:p>
      </dsp:txBody>
      <dsp:txXfrm>
        <a:off x="1240387" y="2118"/>
        <a:ext cx="5252487" cy="1073928"/>
      </dsp:txXfrm>
    </dsp:sp>
    <dsp:sp modelId="{50B378C8-AEA1-4A7D-B448-F78FEFCB3ED6}">
      <dsp:nvSpPr>
        <dsp:cNvPr id="0" name=""/>
        <dsp:cNvSpPr/>
      </dsp:nvSpPr>
      <dsp:spPr>
        <a:xfrm>
          <a:off x="0" y="1344530"/>
          <a:ext cx="6492875" cy="10739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26868-5EDF-4FE4-87F6-BD9C7716E23C}">
      <dsp:nvSpPr>
        <dsp:cNvPr id="0" name=""/>
        <dsp:cNvSpPr/>
      </dsp:nvSpPr>
      <dsp:spPr>
        <a:xfrm>
          <a:off x="324863" y="1586164"/>
          <a:ext cx="590660" cy="590660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E75B6-983C-4028-B177-9C59E62D04F6}">
      <dsp:nvSpPr>
        <dsp:cNvPr id="0" name=""/>
        <dsp:cNvSpPr/>
      </dsp:nvSpPr>
      <dsp:spPr>
        <a:xfrm>
          <a:off x="1240387" y="1344530"/>
          <a:ext cx="5252487" cy="107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57" tIns="113657" rIns="113657" bIns="1136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>
              <a:latin typeface="Helvetica" panose="020B0604020202020204" pitchFamily="34" charset="0"/>
            </a:rPr>
            <a:t>Social stressors: </a:t>
          </a:r>
          <a:r>
            <a:rPr lang="en-US" sz="1900" i="1" kern="1200" dirty="0">
              <a:latin typeface="Helvetica" panose="020B0604020202020204" pitchFamily="34" charset="0"/>
            </a:rPr>
            <a:t>Feeling unsafe in your neighborhood due to crime, feeling alone, or other factors</a:t>
          </a:r>
          <a:endParaRPr lang="en-US" sz="1900" kern="1200" dirty="0">
            <a:latin typeface="Helvetica" panose="020B0604020202020204" pitchFamily="34" charset="0"/>
          </a:endParaRPr>
        </a:p>
      </dsp:txBody>
      <dsp:txXfrm>
        <a:off x="1240387" y="1344530"/>
        <a:ext cx="5252487" cy="1073928"/>
      </dsp:txXfrm>
    </dsp:sp>
    <dsp:sp modelId="{2239C40A-01D3-4653-9065-8A4BCF2CC09D}">
      <dsp:nvSpPr>
        <dsp:cNvPr id="0" name=""/>
        <dsp:cNvSpPr/>
      </dsp:nvSpPr>
      <dsp:spPr>
        <a:xfrm>
          <a:off x="0" y="2686941"/>
          <a:ext cx="6492875" cy="10739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0563C-0544-4AE4-812A-6F7AC796637D}">
      <dsp:nvSpPr>
        <dsp:cNvPr id="0" name=""/>
        <dsp:cNvSpPr/>
      </dsp:nvSpPr>
      <dsp:spPr>
        <a:xfrm>
          <a:off x="324863" y="2928575"/>
          <a:ext cx="590660" cy="590660"/>
        </a:xfrm>
        <a:prstGeom prst="rect">
          <a:avLst/>
        </a:prstGeom>
        <a:blipFill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C9FE-5A65-4CC4-B5E1-813D9B3CDFC9}">
      <dsp:nvSpPr>
        <dsp:cNvPr id="0" name=""/>
        <dsp:cNvSpPr/>
      </dsp:nvSpPr>
      <dsp:spPr>
        <a:xfrm>
          <a:off x="1240387" y="2686941"/>
          <a:ext cx="5252487" cy="10739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57" tIns="113657" rIns="113657" bIns="1136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>
              <a:latin typeface="Helvetica" panose="020B0604020202020204" pitchFamily="34" charset="0"/>
            </a:rPr>
            <a:t>Health stressors: </a:t>
          </a:r>
          <a:r>
            <a:rPr lang="en-US" sz="1900" i="1" kern="1200" dirty="0">
              <a:latin typeface="Helvetica" panose="020B0604020202020204" pitchFamily="34" charset="0"/>
            </a:rPr>
            <a:t>Feeling like you can’t put your best self forward because of physical or mental health challenges</a:t>
          </a:r>
          <a:endParaRPr lang="en-US" sz="1900" kern="1200" dirty="0">
            <a:latin typeface="Helvetica" panose="020B0604020202020204" pitchFamily="34" charset="0"/>
          </a:endParaRPr>
        </a:p>
      </dsp:txBody>
      <dsp:txXfrm>
        <a:off x="1240387" y="2686941"/>
        <a:ext cx="5252487" cy="1073928"/>
      </dsp:txXfrm>
    </dsp:sp>
    <dsp:sp modelId="{2FD08730-52BE-405F-A1C7-1B4A255B0874}">
      <dsp:nvSpPr>
        <dsp:cNvPr id="0" name=""/>
        <dsp:cNvSpPr/>
      </dsp:nvSpPr>
      <dsp:spPr>
        <a:xfrm>
          <a:off x="0" y="4029352"/>
          <a:ext cx="6492875" cy="107392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9B08F-3BD8-4421-B4DC-943166D40BAF}">
      <dsp:nvSpPr>
        <dsp:cNvPr id="0" name=""/>
        <dsp:cNvSpPr/>
      </dsp:nvSpPr>
      <dsp:spPr>
        <a:xfrm>
          <a:off x="324863" y="4270986"/>
          <a:ext cx="590660" cy="590660"/>
        </a:xfrm>
        <a:prstGeom prst="rect">
          <a:avLst/>
        </a:prstGeom>
        <a:blipFill>
          <a:blip xmlns:r="http://schemas.openxmlformats.org/officeDocument/2006/relationships"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7B9B16-3DAF-4CB3-8008-16EFF6FE5B50}">
      <dsp:nvSpPr>
        <dsp:cNvPr id="0" name=""/>
        <dsp:cNvSpPr/>
      </dsp:nvSpPr>
      <dsp:spPr>
        <a:xfrm>
          <a:off x="1240387" y="4029352"/>
          <a:ext cx="5252487" cy="1073928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657" tIns="113657" rIns="113657" bIns="113657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>
              <a:latin typeface="Helvetica" panose="020B0604020202020204" pitchFamily="34" charset="0"/>
            </a:rPr>
            <a:t>Environmental stressors: </a:t>
          </a:r>
          <a:r>
            <a:rPr lang="en-US" sz="1900" i="1" kern="1200" dirty="0">
              <a:latin typeface="Helvetica" panose="020B0604020202020204" pitchFamily="34" charset="0"/>
            </a:rPr>
            <a:t>Feeling like your environment is lessening your quality of life (e.g., water quality, air pollution, lead, litter)</a:t>
          </a:r>
          <a:endParaRPr lang="en-US" sz="1900" kern="1200" dirty="0">
            <a:latin typeface="Helvetica" panose="020B0604020202020204" pitchFamily="34" charset="0"/>
          </a:endParaRPr>
        </a:p>
      </dsp:txBody>
      <dsp:txXfrm>
        <a:off x="1240387" y="4029352"/>
        <a:ext cx="5252487" cy="10739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6D968-220A-4C4C-94B7-D1FEA5CC55AA}">
      <dsp:nvSpPr>
        <dsp:cNvPr id="0" name=""/>
        <dsp:cNvSpPr/>
      </dsp:nvSpPr>
      <dsp:spPr>
        <a:xfrm>
          <a:off x="0" y="623"/>
          <a:ext cx="6492875" cy="1458329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F6118-9211-4254-9F1A-63EBD0B76B3C}">
      <dsp:nvSpPr>
        <dsp:cNvPr id="0" name=""/>
        <dsp:cNvSpPr/>
      </dsp:nvSpPr>
      <dsp:spPr>
        <a:xfrm>
          <a:off x="432730" y="343650"/>
          <a:ext cx="802081" cy="80208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92EAA-D8B2-416E-905A-6FB48A7BFD36}">
      <dsp:nvSpPr>
        <dsp:cNvPr id="0" name=""/>
        <dsp:cNvSpPr/>
      </dsp:nvSpPr>
      <dsp:spPr>
        <a:xfrm>
          <a:off x="1684370" y="623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Heat-related illnesses for those without air conditioning</a:t>
          </a:r>
        </a:p>
      </dsp:txBody>
      <dsp:txXfrm>
        <a:off x="1684370" y="623"/>
        <a:ext cx="4808504" cy="1458329"/>
      </dsp:txXfrm>
    </dsp:sp>
    <dsp:sp modelId="{50B378C8-AEA1-4A7D-B448-F78FEFCB3ED6}">
      <dsp:nvSpPr>
        <dsp:cNvPr id="0" name=""/>
        <dsp:cNvSpPr/>
      </dsp:nvSpPr>
      <dsp:spPr>
        <a:xfrm>
          <a:off x="0" y="1822631"/>
          <a:ext cx="6492875" cy="14583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26868-5EDF-4FE4-87F6-BD9C7716E23C}">
      <dsp:nvSpPr>
        <dsp:cNvPr id="0" name=""/>
        <dsp:cNvSpPr/>
      </dsp:nvSpPr>
      <dsp:spPr>
        <a:xfrm>
          <a:off x="442026" y="2151659"/>
          <a:ext cx="802081" cy="802081"/>
        </a:xfrm>
        <a:prstGeom prst="rect">
          <a:avLst/>
        </a:prstGeom>
        <a:blipFill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E75B6-983C-4028-B177-9C59E62D04F6}">
      <dsp:nvSpPr>
        <dsp:cNvPr id="0" name=""/>
        <dsp:cNvSpPr/>
      </dsp:nvSpPr>
      <dsp:spPr>
        <a:xfrm>
          <a:off x="1684370" y="1823535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More favorable climate for invasive species</a:t>
          </a:r>
        </a:p>
      </dsp:txBody>
      <dsp:txXfrm>
        <a:off x="1684370" y="1823535"/>
        <a:ext cx="4808504" cy="1458329"/>
      </dsp:txXfrm>
    </dsp:sp>
    <dsp:sp modelId="{24147365-97D6-46F1-9E5A-E2F4F6D0BEB7}">
      <dsp:nvSpPr>
        <dsp:cNvPr id="0" name=""/>
        <dsp:cNvSpPr/>
      </dsp:nvSpPr>
      <dsp:spPr>
        <a:xfrm>
          <a:off x="0" y="3646447"/>
          <a:ext cx="6492875" cy="14583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CD27B9-FA9F-44D1-A8ED-5A6ACBE36779}">
      <dsp:nvSpPr>
        <dsp:cNvPr id="0" name=""/>
        <dsp:cNvSpPr/>
      </dsp:nvSpPr>
      <dsp:spPr>
        <a:xfrm>
          <a:off x="441144" y="3974571"/>
          <a:ext cx="802081" cy="8020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04C35-B072-4736-9ACD-9E673BD83249}">
      <dsp:nvSpPr>
        <dsp:cNvPr id="0" name=""/>
        <dsp:cNvSpPr/>
      </dsp:nvSpPr>
      <dsp:spPr>
        <a:xfrm>
          <a:off x="1684370" y="3646447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Increased AC use could cause brown-outs</a:t>
          </a:r>
        </a:p>
      </dsp:txBody>
      <dsp:txXfrm>
        <a:off x="1684370" y="3646447"/>
        <a:ext cx="4808504" cy="14583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6D968-220A-4C4C-94B7-D1FEA5CC55AA}">
      <dsp:nvSpPr>
        <dsp:cNvPr id="0" name=""/>
        <dsp:cNvSpPr/>
      </dsp:nvSpPr>
      <dsp:spPr>
        <a:xfrm>
          <a:off x="0" y="623"/>
          <a:ext cx="6492875" cy="145832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F6118-9211-4254-9F1A-63EBD0B76B3C}">
      <dsp:nvSpPr>
        <dsp:cNvPr id="0" name=""/>
        <dsp:cNvSpPr/>
      </dsp:nvSpPr>
      <dsp:spPr>
        <a:xfrm>
          <a:off x="441144" y="3951179"/>
          <a:ext cx="802081" cy="80208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92EAA-D8B2-416E-905A-6FB48A7BFD36}">
      <dsp:nvSpPr>
        <dsp:cNvPr id="0" name=""/>
        <dsp:cNvSpPr/>
      </dsp:nvSpPr>
      <dsp:spPr>
        <a:xfrm>
          <a:off x="1684370" y="623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Impacts to critical facilities, utilities, communications</a:t>
          </a:r>
        </a:p>
      </dsp:txBody>
      <dsp:txXfrm>
        <a:off x="1684370" y="623"/>
        <a:ext cx="4808504" cy="1458329"/>
      </dsp:txXfrm>
    </dsp:sp>
    <dsp:sp modelId="{50B378C8-AEA1-4A7D-B448-F78FEFCB3ED6}">
      <dsp:nvSpPr>
        <dsp:cNvPr id="0" name=""/>
        <dsp:cNvSpPr/>
      </dsp:nvSpPr>
      <dsp:spPr>
        <a:xfrm>
          <a:off x="0" y="1836062"/>
          <a:ext cx="6492875" cy="14583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26868-5EDF-4FE4-87F6-BD9C7716E23C}">
      <dsp:nvSpPr>
        <dsp:cNvPr id="0" name=""/>
        <dsp:cNvSpPr/>
      </dsp:nvSpPr>
      <dsp:spPr>
        <a:xfrm>
          <a:off x="454916" y="2126610"/>
          <a:ext cx="802081" cy="8020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E75B6-983C-4028-B177-9C59E62D04F6}">
      <dsp:nvSpPr>
        <dsp:cNvPr id="0" name=""/>
        <dsp:cNvSpPr/>
      </dsp:nvSpPr>
      <dsp:spPr>
        <a:xfrm>
          <a:off x="1684370" y="1823535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Power outages</a:t>
          </a:r>
        </a:p>
      </dsp:txBody>
      <dsp:txXfrm>
        <a:off x="1684370" y="1823535"/>
        <a:ext cx="4808504" cy="1458329"/>
      </dsp:txXfrm>
    </dsp:sp>
    <dsp:sp modelId="{2239C40A-01D3-4653-9065-8A4BCF2CC09D}">
      <dsp:nvSpPr>
        <dsp:cNvPr id="0" name=""/>
        <dsp:cNvSpPr/>
      </dsp:nvSpPr>
      <dsp:spPr>
        <a:xfrm>
          <a:off x="0" y="3647070"/>
          <a:ext cx="6492875" cy="1458329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0563C-0544-4AE4-812A-6F7AC796637D}">
      <dsp:nvSpPr>
        <dsp:cNvPr id="0" name=""/>
        <dsp:cNvSpPr/>
      </dsp:nvSpPr>
      <dsp:spPr>
        <a:xfrm>
          <a:off x="424445" y="3974563"/>
          <a:ext cx="802081" cy="8020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C9FE-5A65-4CC4-B5E1-813D9B3CDFC9}">
      <dsp:nvSpPr>
        <dsp:cNvPr id="0" name=""/>
        <dsp:cNvSpPr/>
      </dsp:nvSpPr>
      <dsp:spPr>
        <a:xfrm>
          <a:off x="1684370" y="3646447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Restricted communication channels</a:t>
          </a:r>
        </a:p>
      </dsp:txBody>
      <dsp:txXfrm>
        <a:off x="1684370" y="3646447"/>
        <a:ext cx="4808504" cy="14583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6D968-220A-4C4C-94B7-D1FEA5CC55AA}">
      <dsp:nvSpPr>
        <dsp:cNvPr id="0" name=""/>
        <dsp:cNvSpPr/>
      </dsp:nvSpPr>
      <dsp:spPr>
        <a:xfrm>
          <a:off x="0" y="623"/>
          <a:ext cx="6492875" cy="145832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F6118-9211-4254-9F1A-63EBD0B76B3C}">
      <dsp:nvSpPr>
        <dsp:cNvPr id="0" name=""/>
        <dsp:cNvSpPr/>
      </dsp:nvSpPr>
      <dsp:spPr>
        <a:xfrm>
          <a:off x="459039" y="322916"/>
          <a:ext cx="802081" cy="8020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92EAA-D8B2-416E-905A-6FB48A7BFD36}">
      <dsp:nvSpPr>
        <dsp:cNvPr id="0" name=""/>
        <dsp:cNvSpPr/>
      </dsp:nvSpPr>
      <dsp:spPr>
        <a:xfrm>
          <a:off x="1684370" y="623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Damage to buildings in floodplain</a:t>
          </a:r>
        </a:p>
      </dsp:txBody>
      <dsp:txXfrm>
        <a:off x="1684370" y="623"/>
        <a:ext cx="4808504" cy="1458329"/>
      </dsp:txXfrm>
    </dsp:sp>
    <dsp:sp modelId="{2239C40A-01D3-4653-9065-8A4BCF2CC09D}">
      <dsp:nvSpPr>
        <dsp:cNvPr id="0" name=""/>
        <dsp:cNvSpPr/>
      </dsp:nvSpPr>
      <dsp:spPr>
        <a:xfrm>
          <a:off x="0" y="1823535"/>
          <a:ext cx="6492875" cy="14583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0563C-0544-4AE4-812A-6F7AC796637D}">
      <dsp:nvSpPr>
        <dsp:cNvPr id="0" name=""/>
        <dsp:cNvSpPr/>
      </dsp:nvSpPr>
      <dsp:spPr>
        <a:xfrm>
          <a:off x="424445" y="2151651"/>
          <a:ext cx="802081" cy="8020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C9FE-5A65-4CC4-B5E1-813D9B3CDFC9}">
      <dsp:nvSpPr>
        <dsp:cNvPr id="0" name=""/>
        <dsp:cNvSpPr/>
      </dsp:nvSpPr>
      <dsp:spPr>
        <a:xfrm>
          <a:off x="1684370" y="1823535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Larger mosquito populations from standing water</a:t>
          </a:r>
        </a:p>
      </dsp:txBody>
      <dsp:txXfrm>
        <a:off x="1684370" y="1823535"/>
        <a:ext cx="4808504" cy="1458329"/>
      </dsp:txXfrm>
    </dsp:sp>
    <dsp:sp modelId="{0CDD5AA9-81A6-4CC7-A30E-A70F3D1E28BB}">
      <dsp:nvSpPr>
        <dsp:cNvPr id="0" name=""/>
        <dsp:cNvSpPr/>
      </dsp:nvSpPr>
      <dsp:spPr>
        <a:xfrm>
          <a:off x="0" y="3646447"/>
          <a:ext cx="6492875" cy="145832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371CB-6B88-4E7C-9BAE-FD08C2E74413}">
      <dsp:nvSpPr>
        <dsp:cNvPr id="0" name=""/>
        <dsp:cNvSpPr/>
      </dsp:nvSpPr>
      <dsp:spPr>
        <a:xfrm>
          <a:off x="441144" y="3974571"/>
          <a:ext cx="802081" cy="8020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5E3EC-869F-4623-A355-E3BDE9B11A9B}">
      <dsp:nvSpPr>
        <dsp:cNvPr id="0" name=""/>
        <dsp:cNvSpPr/>
      </dsp:nvSpPr>
      <dsp:spPr>
        <a:xfrm>
          <a:off x="1684370" y="3646447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Helvetica" panose="020B0604020202020204" pitchFamily="34" charset="0"/>
            </a:rPr>
            <a:t>Contamination flowing into waterways</a:t>
          </a:r>
        </a:p>
      </dsp:txBody>
      <dsp:txXfrm>
        <a:off x="1684370" y="3646447"/>
        <a:ext cx="4808504" cy="145832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E6D968-220A-4C4C-94B7-D1FEA5CC55AA}">
      <dsp:nvSpPr>
        <dsp:cNvPr id="0" name=""/>
        <dsp:cNvSpPr/>
      </dsp:nvSpPr>
      <dsp:spPr>
        <a:xfrm>
          <a:off x="0" y="623"/>
          <a:ext cx="6492875" cy="1458329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F6118-9211-4254-9F1A-63EBD0B76B3C}">
      <dsp:nvSpPr>
        <dsp:cNvPr id="0" name=""/>
        <dsp:cNvSpPr/>
      </dsp:nvSpPr>
      <dsp:spPr>
        <a:xfrm>
          <a:off x="441144" y="3951179"/>
          <a:ext cx="802081" cy="802081"/>
        </a:xfrm>
        <a:prstGeom prst="rect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92EAA-D8B2-416E-905A-6FB48A7BFD36}">
      <dsp:nvSpPr>
        <dsp:cNvPr id="0" name=""/>
        <dsp:cNvSpPr/>
      </dsp:nvSpPr>
      <dsp:spPr>
        <a:xfrm>
          <a:off x="1684370" y="623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Increasing food costs</a:t>
          </a:r>
        </a:p>
      </dsp:txBody>
      <dsp:txXfrm>
        <a:off x="1684370" y="623"/>
        <a:ext cx="4808504" cy="1458329"/>
      </dsp:txXfrm>
    </dsp:sp>
    <dsp:sp modelId="{50B378C8-AEA1-4A7D-B448-F78FEFCB3ED6}">
      <dsp:nvSpPr>
        <dsp:cNvPr id="0" name=""/>
        <dsp:cNvSpPr/>
      </dsp:nvSpPr>
      <dsp:spPr>
        <a:xfrm>
          <a:off x="0" y="1823535"/>
          <a:ext cx="6492875" cy="14583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726868-5EDF-4FE4-87F6-BD9C7716E23C}">
      <dsp:nvSpPr>
        <dsp:cNvPr id="0" name=""/>
        <dsp:cNvSpPr/>
      </dsp:nvSpPr>
      <dsp:spPr>
        <a:xfrm>
          <a:off x="442026" y="2151659"/>
          <a:ext cx="802081" cy="8020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CE75B6-983C-4028-B177-9C59E62D04F6}">
      <dsp:nvSpPr>
        <dsp:cNvPr id="0" name=""/>
        <dsp:cNvSpPr/>
      </dsp:nvSpPr>
      <dsp:spPr>
        <a:xfrm>
          <a:off x="1684370" y="1823535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Damage to wildlife habitat</a:t>
          </a:r>
        </a:p>
      </dsp:txBody>
      <dsp:txXfrm>
        <a:off x="1684370" y="1823535"/>
        <a:ext cx="4808504" cy="1458329"/>
      </dsp:txXfrm>
    </dsp:sp>
    <dsp:sp modelId="{2239C40A-01D3-4653-9065-8A4BCF2CC09D}">
      <dsp:nvSpPr>
        <dsp:cNvPr id="0" name=""/>
        <dsp:cNvSpPr/>
      </dsp:nvSpPr>
      <dsp:spPr>
        <a:xfrm>
          <a:off x="0" y="3647070"/>
          <a:ext cx="6492875" cy="1458329"/>
        </a:xfrm>
        <a:prstGeom prst="roundRect">
          <a:avLst>
            <a:gd name="adj" fmla="val 10000"/>
          </a:avLst>
        </a:prstGeom>
        <a:solidFill>
          <a:srgbClr val="3973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B0563C-0544-4AE4-812A-6F7AC796637D}">
      <dsp:nvSpPr>
        <dsp:cNvPr id="0" name=""/>
        <dsp:cNvSpPr/>
      </dsp:nvSpPr>
      <dsp:spPr>
        <a:xfrm>
          <a:off x="424445" y="3974563"/>
          <a:ext cx="802081" cy="8020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3C9FE-5A65-4CC4-B5E1-813D9B3CDFC9}">
      <dsp:nvSpPr>
        <dsp:cNvPr id="0" name=""/>
        <dsp:cNvSpPr/>
      </dsp:nvSpPr>
      <dsp:spPr>
        <a:xfrm>
          <a:off x="1684370" y="3646447"/>
          <a:ext cx="4808504" cy="14583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340" tIns="154340" rIns="154340" bIns="15434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Higher risk of brushfire</a:t>
          </a:r>
        </a:p>
      </dsp:txBody>
      <dsp:txXfrm>
        <a:off x="1684370" y="3646447"/>
        <a:ext cx="4808504" cy="145832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B6E686-E01E-4326-BB79-B9122626620E}">
      <dsp:nvSpPr>
        <dsp:cNvPr id="0" name=""/>
        <dsp:cNvSpPr/>
      </dsp:nvSpPr>
      <dsp:spPr>
        <a:xfrm>
          <a:off x="0" y="616"/>
          <a:ext cx="6910387" cy="14429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5D31C-A807-40C4-B34F-B114728205F5}">
      <dsp:nvSpPr>
        <dsp:cNvPr id="0" name=""/>
        <dsp:cNvSpPr/>
      </dsp:nvSpPr>
      <dsp:spPr>
        <a:xfrm>
          <a:off x="436480" y="325271"/>
          <a:ext cx="793601" cy="7936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57EC8D-E48D-491A-9D43-92A04C15DDD9}">
      <dsp:nvSpPr>
        <dsp:cNvPr id="0" name=""/>
        <dsp:cNvSpPr/>
      </dsp:nvSpPr>
      <dsp:spPr>
        <a:xfrm>
          <a:off x="1666563" y="61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Infrastructure Themes</a:t>
          </a:r>
          <a:r>
            <a:rPr lang="en-US" sz="2000" kern="1200" dirty="0"/>
            <a:t>: Power security, communication systems, drainage and water systems, limited public transportation system</a:t>
          </a:r>
        </a:p>
      </dsp:txBody>
      <dsp:txXfrm>
        <a:off x="1666563" y="616"/>
        <a:ext cx="5243823" cy="1442911"/>
      </dsp:txXfrm>
    </dsp:sp>
    <dsp:sp modelId="{FBFBFE35-3596-4B75-88A3-82DD8AD682CD}">
      <dsp:nvSpPr>
        <dsp:cNvPr id="0" name=""/>
        <dsp:cNvSpPr/>
      </dsp:nvSpPr>
      <dsp:spPr>
        <a:xfrm>
          <a:off x="0" y="1804256"/>
          <a:ext cx="6910387" cy="14429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7634-0468-46F3-A06F-3017CB0D89F2}">
      <dsp:nvSpPr>
        <dsp:cNvPr id="0" name=""/>
        <dsp:cNvSpPr/>
      </dsp:nvSpPr>
      <dsp:spPr>
        <a:xfrm>
          <a:off x="436480" y="2128911"/>
          <a:ext cx="793601" cy="7936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492109-932E-4123-8292-A6D1346A0BC0}">
      <dsp:nvSpPr>
        <dsp:cNvPr id="0" name=""/>
        <dsp:cNvSpPr/>
      </dsp:nvSpPr>
      <dsp:spPr>
        <a:xfrm>
          <a:off x="1666563" y="180425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Environmental Themes</a:t>
          </a:r>
          <a:r>
            <a:rPr lang="en-US" sz="2000" kern="1200" dirty="0"/>
            <a:t>: protection of tree canopy, wetlands, and watershed; increasing the use of parks and open space; biodiversity and invasive/native plants</a:t>
          </a:r>
        </a:p>
      </dsp:txBody>
      <dsp:txXfrm>
        <a:off x="1666563" y="1804256"/>
        <a:ext cx="5243823" cy="1442911"/>
      </dsp:txXfrm>
    </dsp:sp>
    <dsp:sp modelId="{CD610A3D-068E-4F8A-A7D8-6690A95C5DE6}">
      <dsp:nvSpPr>
        <dsp:cNvPr id="0" name=""/>
        <dsp:cNvSpPr/>
      </dsp:nvSpPr>
      <dsp:spPr>
        <a:xfrm>
          <a:off x="0" y="3607896"/>
          <a:ext cx="6910387" cy="14429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FD8BB-B58F-4538-AB61-31BFC132579E}">
      <dsp:nvSpPr>
        <dsp:cNvPr id="0" name=""/>
        <dsp:cNvSpPr/>
      </dsp:nvSpPr>
      <dsp:spPr>
        <a:xfrm>
          <a:off x="436480" y="3932551"/>
          <a:ext cx="793601" cy="79360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793B5-DF2B-45B3-B428-C4B262D8513E}">
      <dsp:nvSpPr>
        <dsp:cNvPr id="0" name=""/>
        <dsp:cNvSpPr/>
      </dsp:nvSpPr>
      <dsp:spPr>
        <a:xfrm>
          <a:off x="1666563" y="3607896"/>
          <a:ext cx="5243823" cy="14429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708" tIns="152708" rIns="152708" bIns="152708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Socio-Economic Themes</a:t>
          </a:r>
          <a:r>
            <a:rPr lang="en-US" sz="2000" kern="1200" dirty="0"/>
            <a:t>: vulnerability of the elderly, housing security of municipal staff, businesses in floodplain, pockets of food insecurity, resilient communication system</a:t>
          </a:r>
        </a:p>
      </dsp:txBody>
      <dsp:txXfrm>
        <a:off x="1666563" y="3607896"/>
        <a:ext cx="5243823" cy="14429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18438-EA74-425A-A0D1-89265A9FDAAA}">
      <dsp:nvSpPr>
        <dsp:cNvPr id="0" name=""/>
        <dsp:cNvSpPr/>
      </dsp:nvSpPr>
      <dsp:spPr>
        <a:xfrm>
          <a:off x="3286" y="369631"/>
          <a:ext cx="3203971" cy="1136693"/>
        </a:xfrm>
        <a:prstGeom prst="rect">
          <a:avLst/>
        </a:prstGeom>
        <a:solidFill>
          <a:schemeClr val="tx2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solidFill>
                <a:schemeClr val="bg1"/>
              </a:solidFill>
              <a:latin typeface="Helvetica" panose="020B0604020202020204" pitchFamily="34" charset="0"/>
            </a:rPr>
            <a:t>Infrastructure </a:t>
          </a:r>
        </a:p>
      </dsp:txBody>
      <dsp:txXfrm>
        <a:off x="3286" y="369631"/>
        <a:ext cx="3203971" cy="1136693"/>
      </dsp:txXfrm>
    </dsp:sp>
    <dsp:sp modelId="{83DE5CE3-C0CC-4B99-99EB-E43A48B48D52}">
      <dsp:nvSpPr>
        <dsp:cNvPr id="0" name=""/>
        <dsp:cNvSpPr/>
      </dsp:nvSpPr>
      <dsp:spPr>
        <a:xfrm>
          <a:off x="3286" y="1506325"/>
          <a:ext cx="3203971" cy="3170475"/>
        </a:xfrm>
        <a:prstGeom prst="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66688" lvl="1" indent="-16668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Work with </a:t>
          </a:r>
          <a:r>
            <a:rPr lang="en-US" sz="1800" kern="1200" dirty="0" err="1"/>
            <a:t>MassDOT</a:t>
          </a:r>
          <a:r>
            <a:rPr lang="en-US" sz="1800" kern="1200" dirty="0"/>
            <a:t> on addressing Rt. 9 culvert and ongoing stormwater maintenance</a:t>
          </a:r>
          <a:endParaRPr lang="en-US" sz="1800" b="0" kern="12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  <a:p>
          <a:pPr marL="166688" lvl="1" indent="-16668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More solar with battery back-up </a:t>
          </a:r>
          <a:endParaRPr lang="en-US" sz="1800" b="0" kern="12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  <a:p>
          <a:pPr marL="166688" lvl="1" indent="-16668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Feasibility assessment for microgrids </a:t>
          </a:r>
          <a:endParaRPr lang="en-US" sz="1800" b="0" kern="12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  <a:p>
          <a:pPr marL="166688" lvl="1" indent="-166688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Identify locations of gas shut off valves and improving maintenance </a:t>
          </a:r>
          <a:endParaRPr lang="en-US" sz="1800" b="0" kern="12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sp:txBody>
      <dsp:txXfrm>
        <a:off x="3286" y="1506325"/>
        <a:ext cx="3203971" cy="3170475"/>
      </dsp:txXfrm>
    </dsp:sp>
    <dsp:sp modelId="{075DE6D5-D274-46D5-8C64-B7DD20AF33A2}">
      <dsp:nvSpPr>
        <dsp:cNvPr id="0" name=""/>
        <dsp:cNvSpPr/>
      </dsp:nvSpPr>
      <dsp:spPr>
        <a:xfrm>
          <a:off x="3655814" y="369631"/>
          <a:ext cx="3203971" cy="1136693"/>
        </a:xfrm>
        <a:prstGeom prst="rect">
          <a:avLst/>
        </a:prstGeom>
        <a:solidFill>
          <a:schemeClr val="accent3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Helvetica" panose="020B0604020202020204" pitchFamily="34" charset="0"/>
            </a:rPr>
            <a:t>Social and Economic </a:t>
          </a:r>
        </a:p>
      </dsp:txBody>
      <dsp:txXfrm>
        <a:off x="3655814" y="369631"/>
        <a:ext cx="3203971" cy="1136693"/>
      </dsp:txXfrm>
    </dsp:sp>
    <dsp:sp modelId="{2EB22429-8E0A-43A7-A754-72C646BAC73D}">
      <dsp:nvSpPr>
        <dsp:cNvPr id="0" name=""/>
        <dsp:cNvSpPr/>
      </dsp:nvSpPr>
      <dsp:spPr>
        <a:xfrm>
          <a:off x="3668341" y="1483402"/>
          <a:ext cx="3203971" cy="3170475"/>
        </a:xfrm>
        <a:prstGeom prst="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500" b="0" kern="12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sp:txBody>
      <dsp:txXfrm>
        <a:off x="3668341" y="1483402"/>
        <a:ext cx="3203971" cy="3170475"/>
      </dsp:txXfrm>
    </dsp:sp>
    <dsp:sp modelId="{DAD6F6DD-CD6C-4B68-9819-AF95A2BDB7E3}">
      <dsp:nvSpPr>
        <dsp:cNvPr id="0" name=""/>
        <dsp:cNvSpPr/>
      </dsp:nvSpPr>
      <dsp:spPr>
        <a:xfrm>
          <a:off x="7308342" y="369631"/>
          <a:ext cx="3203971" cy="1136693"/>
        </a:xfrm>
        <a:prstGeom prst="rect">
          <a:avLst/>
        </a:prstGeom>
        <a:solidFill>
          <a:schemeClr val="accent4"/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134112" rIns="234696" bIns="134112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>
              <a:latin typeface="Helvetica" panose="020B0604020202020204" pitchFamily="34" charset="0"/>
            </a:rPr>
            <a:t>Environmental </a:t>
          </a:r>
        </a:p>
      </dsp:txBody>
      <dsp:txXfrm>
        <a:off x="7308342" y="369631"/>
        <a:ext cx="3203971" cy="1136693"/>
      </dsp:txXfrm>
    </dsp:sp>
    <dsp:sp modelId="{3A3428CB-285F-42ED-81F8-80C8AA92A006}">
      <dsp:nvSpPr>
        <dsp:cNvPr id="0" name=""/>
        <dsp:cNvSpPr/>
      </dsp:nvSpPr>
      <dsp:spPr>
        <a:xfrm>
          <a:off x="7308342" y="1506325"/>
          <a:ext cx="3203971" cy="3170475"/>
        </a:xfrm>
        <a:prstGeom prst="rect">
          <a:avLst/>
        </a:prstGeom>
        <a:solidFill>
          <a:schemeClr val="bg1">
            <a:alpha val="9000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None/>
          </a:pPr>
          <a:endParaRPr lang="en-US" sz="1500" kern="1200" dirty="0">
            <a:solidFill>
              <a:schemeClr val="bg1">
                <a:lumMod val="10000"/>
              </a:schemeClr>
            </a:solidFill>
            <a:latin typeface="Helvetica" panose="020B0604020202020204" pitchFamily="34" charset="0"/>
          </a:endParaRPr>
        </a:p>
      </dsp:txBody>
      <dsp:txXfrm>
        <a:off x="7308342" y="1506325"/>
        <a:ext cx="3203971" cy="317047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F6320-54BF-40D2-B1C2-C29E06AEC625}">
      <dsp:nvSpPr>
        <dsp:cNvPr id="0" name=""/>
        <dsp:cNvSpPr/>
      </dsp:nvSpPr>
      <dsp:spPr>
        <a:xfrm>
          <a:off x="2543681" y="1768983"/>
          <a:ext cx="2346227" cy="2346227"/>
        </a:xfrm>
        <a:prstGeom prst="ellipse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Final Report</a:t>
          </a:r>
        </a:p>
      </dsp:txBody>
      <dsp:txXfrm>
        <a:off x="2887278" y="2112580"/>
        <a:ext cx="1659033" cy="1659033"/>
      </dsp:txXfrm>
    </dsp:sp>
    <dsp:sp modelId="{F8D57287-410E-4380-BD97-B019E6430FC3}">
      <dsp:nvSpPr>
        <dsp:cNvPr id="0" name=""/>
        <dsp:cNvSpPr/>
      </dsp:nvSpPr>
      <dsp:spPr>
        <a:xfrm rot="12900000">
          <a:off x="945238" y="1329299"/>
          <a:ext cx="1891455" cy="66867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F4FC7-A9DA-4971-A39C-80D998B95E39}">
      <dsp:nvSpPr>
        <dsp:cNvPr id="0" name=""/>
        <dsp:cNvSpPr/>
      </dsp:nvSpPr>
      <dsp:spPr>
        <a:xfrm>
          <a:off x="1813" y="229623"/>
          <a:ext cx="2228915" cy="1783132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Community Workshops</a:t>
          </a:r>
        </a:p>
      </dsp:txBody>
      <dsp:txXfrm>
        <a:off x="54039" y="281849"/>
        <a:ext cx="2124463" cy="1678680"/>
      </dsp:txXfrm>
    </dsp:sp>
    <dsp:sp modelId="{6156F231-3567-45F8-BCC2-5C3F2F036B01}">
      <dsp:nvSpPr>
        <dsp:cNvPr id="0" name=""/>
        <dsp:cNvSpPr/>
      </dsp:nvSpPr>
      <dsp:spPr>
        <a:xfrm rot="19500000">
          <a:off x="4596897" y="1329299"/>
          <a:ext cx="1891455" cy="66867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A51679-CDDB-450F-A191-C7341BC2F324}">
      <dsp:nvSpPr>
        <dsp:cNvPr id="0" name=""/>
        <dsp:cNvSpPr/>
      </dsp:nvSpPr>
      <dsp:spPr>
        <a:xfrm>
          <a:off x="5202861" y="229623"/>
          <a:ext cx="2228915" cy="1783132"/>
        </a:xfrm>
        <a:prstGeom prst="roundRect">
          <a:avLst>
            <a:gd name="adj" fmla="val 10000"/>
          </a:avLst>
        </a:prstGeom>
        <a:solidFill>
          <a:schemeClr val="accent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Public Listening Session</a:t>
          </a:r>
        </a:p>
      </dsp:txBody>
      <dsp:txXfrm>
        <a:off x="5255087" y="281849"/>
        <a:ext cx="2124463" cy="1678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B7441-0935-42D5-B6F9-CDD2E4A56954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007E9-7F28-4CAD-9750-8D52AAC1B3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13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11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45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3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57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87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CC4DE1-2B5A-4B8B-AC00-F9F8DC09846C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7216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16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82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You’ll now have a chance to travel to each of four stations representing the different hazards discussed through the MVP workshops. There will be a poster with historical trends and projections and a facilitator who can help answer any questions and guide the conversation. You’ll use sticky notes to answer the three questions at the bottom of each poster: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What concerns you most about this hazard?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What could be done to help community members be better prepared for this hazard?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What actions have you already taken or would you be willing to take to better protect yourself from this hazard?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34" charset="0"/>
                <a:cs typeface="Arial" panose="020B0604020202020204" pitchFamily="34" charset="0"/>
              </a:rPr>
              <a:t>After about 15 minutes we will prompt you to transition to the next station.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4DE1-2B5A-4B8B-AC00-F9F8DC0984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2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247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C4DE1-2B5A-4B8B-AC00-F9F8DC0984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1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7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397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3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51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07E9-7F28-4CAD-9750-8D52AAC1B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39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C007E9-7F28-4CAD-9750-8D52AAC1B30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33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007E9-7F28-4CAD-9750-8D52AAC1B3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0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144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93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02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3E38C-B44C-4845-868E-7E7F9D02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A8784-D4D1-4780-86DF-DAE3957EF5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02268-CB29-4C1B-BB36-B89DDA2C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DD38B-463A-44AF-BBFE-005A7281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61EA1-B454-488F-8C19-266DDCA98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521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94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642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2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38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77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5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783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62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DF84F52-CAFF-415C-8DC3-0FD3AE4B9E2B}" type="datetimeFigureOut">
              <a:rPr lang="en-US" smtClean="0"/>
              <a:t>12/3/2019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4258DCF-F53D-4E6B-B8C8-9F0D9E301C5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4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48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f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DF4F52D-700E-4D87-94D6-A0D517A7D9AE}"/>
              </a:ext>
            </a:extLst>
          </p:cNvPr>
          <p:cNvSpPr/>
          <p:nvPr/>
        </p:nvSpPr>
        <p:spPr>
          <a:xfrm>
            <a:off x="601249" y="3695178"/>
            <a:ext cx="11210795" cy="10521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29B98-95A2-435E-BA0D-90190A867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7188" y="1078438"/>
            <a:ext cx="9292209" cy="4123267"/>
          </a:xfrm>
        </p:spPr>
        <p:txBody>
          <a:bodyPr>
            <a:normAutofit/>
          </a:bodyPr>
          <a:lstStyle/>
          <a:p>
            <a:pPr algn="ctr"/>
            <a:br>
              <a:rPr lang="en-US" sz="7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</a:rPr>
            </a:br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34" charset="0"/>
              </a:rPr>
              <a:t>MVP Listening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EFB669-06B0-42BB-A2F7-3B14F768B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6471" y="6363917"/>
            <a:ext cx="4405529" cy="80054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3"/>
                </a:solidFill>
                <a:latin typeface="Helvetica" panose="020B0604020202020204" pitchFamily="34" charset="0"/>
              </a:rPr>
              <a:t>December 3, 2019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5061407-B117-4E9A-B360-2F1E955F5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51" b="15616"/>
          <a:stretch/>
        </p:blipFill>
        <p:spPr>
          <a:xfrm>
            <a:off x="3766107" y="475989"/>
            <a:ext cx="4764118" cy="25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0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ECBA2B20-6BA1-4F3B-85F2-826496189B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714500"/>
            <a:ext cx="6096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22468736-4B60-4969-8003-4E1E2CA1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winter activity are you most excited for?</a:t>
            </a:r>
            <a:endParaRPr lang="en-US" i="1" dirty="0"/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CA46FD73-CA3F-433E-BD69-7C785A72E357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97280" y="1845734"/>
            <a:ext cx="4998720" cy="4023360"/>
          </a:xfrm>
        </p:spPr>
        <p:txBody>
          <a:bodyPr>
            <a:normAutofit fontScale="77500" lnSpcReduction="20000"/>
          </a:bodyPr>
          <a:lstStyle/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Skiing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Snowshoeing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Ice skating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Drinking hot chocolate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Watching holiday movies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Avoiding the snow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Other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83870D7A-82A0-441F-A113-84160726238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7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ECBA2B20-6BA1-4F3B-85F2-826496189B5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714500"/>
            <a:ext cx="6096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22468736-4B60-4969-8003-4E1E2CA1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important is the issue of climate change to you personally? </a:t>
            </a:r>
            <a:r>
              <a:rPr lang="en-US" i="1" dirty="0"/>
              <a:t>Choose 1</a:t>
            </a:r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CA46FD73-CA3F-433E-BD69-7C785A72E357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97280" y="1845734"/>
            <a:ext cx="4998720" cy="4023360"/>
          </a:xfrm>
        </p:spPr>
        <p:txBody>
          <a:bodyPr>
            <a:normAutofit/>
          </a:bodyPr>
          <a:lstStyle/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Very Important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Quite Important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Not Very Important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4000" dirty="0"/>
              <a:t>Not at All Important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83870D7A-82A0-441F-A113-84160726238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62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F1AA29B8-9748-432F-BC67-E202F403100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714500"/>
            <a:ext cx="6096000" cy="51435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FDF24A5E-3FEF-4FE7-B6CC-6C88A90E6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/>
              <a:t>What issues are of most concern to you related to climate change? </a:t>
            </a:r>
            <a:r>
              <a:rPr lang="en-US" sz="4000" i="1" dirty="0"/>
              <a:t>Choose 2</a:t>
            </a:r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F7F03815-57CC-4B60-A138-A3DC36103B96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82980" y="1845734"/>
            <a:ext cx="5429250" cy="4023360"/>
          </a:xfrm>
        </p:spPr>
        <p:txBody>
          <a:bodyPr>
            <a:noAutofit/>
          </a:bodyPr>
          <a:lstStyle/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Disease &amp; illness (Lyme disease, EEE, etc.)</a:t>
            </a:r>
          </a:p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Natural disasters</a:t>
            </a:r>
          </a:p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Economic security</a:t>
            </a:r>
          </a:p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Resources shortages</a:t>
            </a:r>
          </a:p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Air and water quality</a:t>
            </a:r>
          </a:p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Loss of biodiversity</a:t>
            </a:r>
          </a:p>
          <a:p>
            <a:pPr marL="514350" indent="-514350">
              <a:buFont typeface="Calibri" panose="020F0502020204030204" pitchFamily="34" charset="0"/>
              <a:buAutoNum type="alphaUcPeriod"/>
            </a:pPr>
            <a:r>
              <a:rPr lang="en-US" sz="2800" dirty="0"/>
              <a:t>Other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CC67F421-608A-4017-A931-56E2AC17BE56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473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A730C62F-A12E-4562-8682-A1758657FF7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714500"/>
            <a:ext cx="6096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C92E87D0-C1A8-4FDB-B80A-FD102ADA5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sz="4000" dirty="0"/>
              <a:t>How prepared do you feel that you and/or your family are for the impacts of climate change? </a:t>
            </a:r>
            <a:r>
              <a:rPr lang="en-US" sz="4000" i="1" dirty="0"/>
              <a:t>Choose 1</a:t>
            </a:r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9BA55422-0A74-4D6D-BF24-2D6707C724A3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97280" y="2051474"/>
            <a:ext cx="4998720" cy="4023360"/>
          </a:xfrm>
        </p:spPr>
        <p:txBody>
          <a:bodyPr>
            <a:normAutofit/>
          </a:bodyPr>
          <a:lstStyle/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Very prepared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Somewhat prepared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Not prepared – never thought about it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Not prepared -  no need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AA1DF234-4067-4FE6-8AC7-75DC4AEA2D6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0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846BC9BE-D2C2-475E-8E12-22692600184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032500" y="1714500"/>
            <a:ext cx="6096000" cy="51435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PQuestion" title="Question Text">
            <a:extLst>
              <a:ext uri="{FF2B5EF4-FFF2-40B4-BE49-F238E27FC236}">
                <a16:creationId xmlns:a16="http://schemas.microsoft.com/office/drawing/2014/main" id="{661011C1-DFF4-4233-9402-85D5F9AA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How prepared do you think the Town of </a:t>
            </a:r>
            <a:r>
              <a:rPr lang="en-US" sz="4000" dirty="0">
                <a:solidFill>
                  <a:schemeClr val="tx1"/>
                </a:solidFill>
              </a:rPr>
              <a:t>Wellesley</a:t>
            </a:r>
            <a:r>
              <a:rPr lang="en-US" sz="4000" dirty="0"/>
              <a:t> is to address the impacts of climate change? </a:t>
            </a:r>
            <a:r>
              <a:rPr lang="en-US" sz="4000" i="1" dirty="0"/>
              <a:t>Choose 1 </a:t>
            </a:r>
          </a:p>
        </p:txBody>
      </p:sp>
      <p:sp>
        <p:nvSpPr>
          <p:cNvPr id="3" name="TPAnswers" title="Answer Text">
            <a:extLst>
              <a:ext uri="{FF2B5EF4-FFF2-40B4-BE49-F238E27FC236}">
                <a16:creationId xmlns:a16="http://schemas.microsoft.com/office/drawing/2014/main" id="{092A84E6-82EB-4751-9C19-4D32CEBDCFEC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1097280" y="2005754"/>
            <a:ext cx="4998720" cy="4023360"/>
          </a:xfrm>
        </p:spPr>
        <p:txBody>
          <a:bodyPr>
            <a:normAutofit/>
          </a:bodyPr>
          <a:lstStyle/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Very prepared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Somewhat prepared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Not as prepared as we should be</a:t>
            </a:r>
          </a:p>
          <a:p>
            <a:pPr marL="742950" indent="-742950">
              <a:buFont typeface="Calibri" panose="020F0502020204030204" pitchFamily="34" charset="0"/>
              <a:buAutoNum type="alphaUcPeriod"/>
            </a:pPr>
            <a:r>
              <a:rPr lang="en-US" sz="3600" dirty="0"/>
              <a:t>I don’t know</a:t>
            </a:r>
          </a:p>
        </p:txBody>
      </p:sp>
      <p:sp>
        <p:nvSpPr>
          <p:cNvPr id="4" name="TPPolling" title="Polling Shape">
            <a:extLst>
              <a:ext uri="{FF2B5EF4-FFF2-40B4-BE49-F238E27FC236}">
                <a16:creationId xmlns:a16="http://schemas.microsoft.com/office/drawing/2014/main" id="{838F6C14-BAF2-45CB-BC7B-62F065EF1B30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587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15875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449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CB7654-6FD0-464C-87DE-F8F3E3EA58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0778" y="227462"/>
            <a:ext cx="11210444" cy="64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89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60554A3-5B15-4C10-97F6-64A370445689}"/>
              </a:ext>
            </a:extLst>
          </p:cNvPr>
          <p:cNvSpPr/>
          <p:nvPr/>
        </p:nvSpPr>
        <p:spPr>
          <a:xfrm>
            <a:off x="701458" y="1277655"/>
            <a:ext cx="10922695" cy="10271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CCF8AA-C2D7-4CB3-9030-4879A8A4BBF8}"/>
              </a:ext>
            </a:extLst>
          </p:cNvPr>
          <p:cNvSpPr/>
          <p:nvPr/>
        </p:nvSpPr>
        <p:spPr>
          <a:xfrm>
            <a:off x="4907280" y="0"/>
            <a:ext cx="728472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12DCE7-298A-4AFF-AC07-EEAFA3DCC9D3}"/>
              </a:ext>
            </a:extLst>
          </p:cNvPr>
          <p:cNvSpPr/>
          <p:nvPr/>
        </p:nvSpPr>
        <p:spPr>
          <a:xfrm>
            <a:off x="0" y="5278468"/>
            <a:ext cx="4907280" cy="1585898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6D2917-EC7F-4151-BCCA-1900400B0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8301" y="194083"/>
            <a:ext cx="2671205" cy="681658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chemeClr val="bg1"/>
                </a:solidFill>
                <a:latin typeface="Helvetica" panose="020B0604020202020204" pitchFamily="34" charset="0"/>
              </a:rPr>
              <a:t>Resilience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2AFB0-7483-4E86-92C7-B2F613E0D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Resilience is about </a:t>
            </a: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surviving and thriving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, regardless of the challenge. </a:t>
            </a: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Bouncing Forward</a:t>
            </a:r>
          </a:p>
          <a:p>
            <a:endParaRPr lang="en-US" sz="2400" dirty="0">
              <a:solidFill>
                <a:schemeClr val="bg1"/>
              </a:solidFill>
              <a:latin typeface="Helvetica" panose="020B0604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Urban resilience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 is the capacity of individuals, communities, institutions, businesses, and systems within a city to survive, adapt, and grow no matter what kinds of </a:t>
            </a: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chronic stressors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and </a:t>
            </a:r>
            <a:r>
              <a:rPr lang="en-US" sz="2400" b="1" dirty="0">
                <a:solidFill>
                  <a:schemeClr val="bg1"/>
                </a:solidFill>
                <a:latin typeface="Helvetica" panose="020B0604020202020204" pitchFamily="34" charset="0"/>
              </a:rPr>
              <a:t>acute shocks 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they experience.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</a:rPr>
              <a:t>						</a:t>
            </a:r>
            <a:r>
              <a:rPr lang="en-US" sz="2400" i="1" dirty="0">
                <a:solidFill>
                  <a:schemeClr val="bg1"/>
                </a:solidFill>
                <a:latin typeface="Helvetica" panose="020B0604020202020204" pitchFamily="34" charset="0"/>
              </a:rPr>
              <a:t>~100 Resilient Cities </a:t>
            </a:r>
          </a:p>
        </p:txBody>
      </p:sp>
      <p:pic>
        <p:nvPicPr>
          <p:cNvPr id="8" name="Picture 7" descr="A large clock tower in front of a brick building&#10;&#10;Description automatically generated">
            <a:extLst>
              <a:ext uri="{FF2B5EF4-FFF2-40B4-BE49-F238E27FC236}">
                <a16:creationId xmlns:a16="http://schemas.microsoft.com/office/drawing/2014/main" id="{BE702DED-E11C-43D3-AA3D-EA1173B2BF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8"/>
          <a:stretch/>
        </p:blipFill>
        <p:spPr>
          <a:xfrm>
            <a:off x="0" y="0"/>
            <a:ext cx="4910203" cy="684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4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6"/>
    </mc:Choice>
    <mc:Fallback xmlns="">
      <p:transition spd="slow" advTm="449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20682135-3784-4747-A4A6-9154A46845DC}"/>
              </a:ext>
            </a:extLst>
          </p:cNvPr>
          <p:cNvSpPr txBox="1"/>
          <p:nvPr/>
        </p:nvSpPr>
        <p:spPr>
          <a:xfrm>
            <a:off x="232275" y="85363"/>
            <a:ext cx="2527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latin typeface="Helvetica" charset="0"/>
                <a:ea typeface="Helvetica" charset="0"/>
                <a:cs typeface="Helvetica" charset="0"/>
              </a:rPr>
              <a:t>Key Terms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070014-B9E9-469F-A45F-55082EB04EBD}"/>
              </a:ext>
            </a:extLst>
          </p:cNvPr>
          <p:cNvSpPr txBox="1"/>
          <p:nvPr/>
        </p:nvSpPr>
        <p:spPr>
          <a:xfrm>
            <a:off x="780659" y="2695634"/>
            <a:ext cx="11144248" cy="830997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Vulnerability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(noun)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degree to which a system is susceptible to, and unable to cope with, adverse effects of climate change. 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CFC888-B887-4AB3-A1D7-5313F1756CE7}"/>
              </a:ext>
            </a:extLst>
          </p:cNvPr>
          <p:cNvSpPr txBox="1"/>
          <p:nvPr/>
        </p:nvSpPr>
        <p:spPr>
          <a:xfrm>
            <a:off x="379387" y="4423368"/>
            <a:ext cx="11693025" cy="1138773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Drought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(noun)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A period of abnormally dry weather long enough to cause issues such as crop damage, water supply shortages, and habitat loss.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AA5AE3-5824-4382-9B8B-1F2C5445FFE5}"/>
              </a:ext>
            </a:extLst>
          </p:cNvPr>
          <p:cNvSpPr txBox="1"/>
          <p:nvPr/>
        </p:nvSpPr>
        <p:spPr>
          <a:xfrm>
            <a:off x="895352" y="5564136"/>
            <a:ext cx="10503333" cy="892552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Heat Wave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(noun)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For Northeast: a period of three or more consecutive days over 90</a:t>
            </a:r>
            <a:r>
              <a:rPr lang="en-US" sz="2400" dirty="0">
                <a:solidFill>
                  <a:schemeClr val="bg1"/>
                </a:solidFill>
                <a:sym typeface="Symbol" panose="05050102010706020507" pitchFamily="18" charset="2"/>
              </a:rPr>
              <a:t></a:t>
            </a:r>
            <a:r>
              <a:rPr lang="en-US" sz="2400" dirty="0">
                <a:solidFill>
                  <a:schemeClr val="bg1"/>
                </a:solidFill>
              </a:rPr>
              <a:t>F.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22E537-92CC-46B5-9D46-B01556A0C973}"/>
              </a:ext>
            </a:extLst>
          </p:cNvPr>
          <p:cNvSpPr txBox="1"/>
          <p:nvPr/>
        </p:nvSpPr>
        <p:spPr>
          <a:xfrm>
            <a:off x="247651" y="731694"/>
            <a:ext cx="11877674" cy="1138773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Hazard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(noun)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An event or condition caused by changes in the climate that may result in loss of life, injury, negative health impacts, or damage to property, infrastructure, services, or environmental resources.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38F99-A8FA-460D-B7B2-78F0E9418306}"/>
              </a:ext>
            </a:extLst>
          </p:cNvPr>
          <p:cNvSpPr txBox="1"/>
          <p:nvPr/>
        </p:nvSpPr>
        <p:spPr>
          <a:xfrm>
            <a:off x="168188" y="3549385"/>
            <a:ext cx="11506199" cy="892552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Intense Storms </a:t>
            </a:r>
            <a:r>
              <a:rPr lang="en-US" sz="2400" i="1" dirty="0">
                <a:solidFill>
                  <a:schemeClr val="bg1"/>
                </a:solidFill>
              </a:rPr>
              <a:t>(noun)</a:t>
            </a:r>
          </a:p>
          <a:p>
            <a:r>
              <a:rPr lang="en-US" sz="2400" dirty="0">
                <a:solidFill>
                  <a:schemeClr val="bg1"/>
                </a:solidFill>
              </a:rPr>
              <a:t>Nor'easters, ice storms, extreme precipitation, hurricanes.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4F7033-26C4-432E-8274-585206A8EB12}"/>
              </a:ext>
            </a:extLst>
          </p:cNvPr>
          <p:cNvSpPr txBox="1"/>
          <p:nvPr/>
        </p:nvSpPr>
        <p:spPr>
          <a:xfrm>
            <a:off x="373715" y="1857630"/>
            <a:ext cx="11693025" cy="830997"/>
          </a:xfrm>
          <a:prstGeom prst="rect">
            <a:avLst/>
          </a:prstGeom>
          <a:solidFill>
            <a:schemeClr val="tx2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Impact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(noun)</a:t>
            </a:r>
          </a:p>
          <a:p>
            <a:r>
              <a:rPr lang="en-US" sz="2000" dirty="0">
                <a:solidFill>
                  <a:schemeClr val="bg1"/>
                </a:solidFill>
              </a:rPr>
              <a:t>Effects on natural and human systems caused by climate hazards.</a:t>
            </a:r>
          </a:p>
        </p:txBody>
      </p:sp>
    </p:spTree>
    <p:extLst>
      <p:ext uri="{BB962C8B-B14F-4D97-AF65-F5344CB8AC3E}">
        <p14:creationId xmlns:p14="http://schemas.microsoft.com/office/powerpoint/2010/main" val="17538291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955F1C6-A828-4E6B-80DE-89E91CEDCC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0BF42F2-4AD8-48FB-9D02-0FDEFD150A0D}"/>
              </a:ext>
            </a:extLst>
          </p:cNvPr>
          <p:cNvSpPr/>
          <p:nvPr/>
        </p:nvSpPr>
        <p:spPr>
          <a:xfrm>
            <a:off x="7434" y="0"/>
            <a:ext cx="8240752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D95103-D211-4E27-B332-C2B097B857D5}"/>
              </a:ext>
            </a:extLst>
          </p:cNvPr>
          <p:cNvSpPr/>
          <p:nvPr/>
        </p:nvSpPr>
        <p:spPr>
          <a:xfrm>
            <a:off x="0" y="0"/>
            <a:ext cx="4103649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FE7C6E-149F-47BE-9FBB-41A8ABA0409B}"/>
              </a:ext>
            </a:extLst>
          </p:cNvPr>
          <p:cNvSpPr txBox="1"/>
          <p:nvPr/>
        </p:nvSpPr>
        <p:spPr>
          <a:xfrm>
            <a:off x="211130" y="106805"/>
            <a:ext cx="3822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three </a:t>
            </a:r>
            <a:r>
              <a:rPr lang="en-US" sz="2800" b="1" dirty="0"/>
              <a:t>changing climate conditions </a:t>
            </a:r>
            <a:r>
              <a:rPr lang="en-US" sz="2800" dirty="0"/>
              <a:t>are…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5BB826-A055-475D-8BC0-11F403D64668}"/>
              </a:ext>
            </a:extLst>
          </p:cNvPr>
          <p:cNvSpPr txBox="1"/>
          <p:nvPr/>
        </p:nvSpPr>
        <p:spPr>
          <a:xfrm>
            <a:off x="4439921" y="91688"/>
            <a:ext cx="3254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lead to climate </a:t>
            </a:r>
            <a:r>
              <a:rPr lang="en-US" sz="2800" b="1" dirty="0"/>
              <a:t>hazards</a:t>
            </a:r>
            <a:r>
              <a:rPr lang="en-US" sz="2800" dirty="0"/>
              <a:t>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8EDC39-6945-42B5-8009-E516BBAFDD52}"/>
              </a:ext>
            </a:extLst>
          </p:cNvPr>
          <p:cNvSpPr txBox="1"/>
          <p:nvPr/>
        </p:nvSpPr>
        <p:spPr>
          <a:xfrm>
            <a:off x="8685561" y="116963"/>
            <a:ext cx="32459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in turn create </a:t>
            </a:r>
            <a:r>
              <a:rPr lang="en-US" sz="2800" b="1" dirty="0"/>
              <a:t>impacts…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68FA603-1B8F-44F9-9EF0-B35EB104DB32}"/>
              </a:ext>
            </a:extLst>
          </p:cNvPr>
          <p:cNvSpPr txBox="1"/>
          <p:nvPr/>
        </p:nvSpPr>
        <p:spPr>
          <a:xfrm>
            <a:off x="8685561" y="1252157"/>
            <a:ext cx="3257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Heat-related illnesses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More vector-borne diseases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D7022A-4212-4578-97E7-987ADD27DCD6}"/>
              </a:ext>
            </a:extLst>
          </p:cNvPr>
          <p:cNvSpPr txBox="1"/>
          <p:nvPr/>
        </p:nvSpPr>
        <p:spPr>
          <a:xfrm>
            <a:off x="8685561" y="3055434"/>
            <a:ext cx="33121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Increased risk of brushfires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Crop and habitat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Blocked roadways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Infrastructure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Power outages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8D6ED-BA0A-4C2A-BC96-2F795B4A0642}"/>
              </a:ext>
            </a:extLst>
          </p:cNvPr>
          <p:cNvSpPr txBox="1"/>
          <p:nvPr/>
        </p:nvSpPr>
        <p:spPr>
          <a:xfrm>
            <a:off x="8685561" y="5824901"/>
            <a:ext cx="31203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Infrastructure damage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3"/>
                </a:solidFill>
              </a:rPr>
              <a:t>Inundated communities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23E0498-AA6E-4976-89ED-233EEC7653CC}"/>
              </a:ext>
            </a:extLst>
          </p:cNvPr>
          <p:cNvSpPr/>
          <p:nvPr/>
        </p:nvSpPr>
        <p:spPr>
          <a:xfrm>
            <a:off x="431181" y="1260089"/>
            <a:ext cx="2797098" cy="1137425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         Temperature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144B45E-54E1-4E94-9F3E-E59EAAB5D7AB}"/>
              </a:ext>
            </a:extLst>
          </p:cNvPr>
          <p:cNvSpPr/>
          <p:nvPr/>
        </p:nvSpPr>
        <p:spPr>
          <a:xfrm>
            <a:off x="5097593" y="1594626"/>
            <a:ext cx="2367919" cy="4721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/>
                </a:solidFill>
              </a:rPr>
              <a:t>Heat Waves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7B54384-DF7E-41DC-80EE-1A8377F1B120}"/>
              </a:ext>
            </a:extLst>
          </p:cNvPr>
          <p:cNvSpPr/>
          <p:nvPr/>
        </p:nvSpPr>
        <p:spPr>
          <a:xfrm>
            <a:off x="5097593" y="3194137"/>
            <a:ext cx="2455602" cy="42588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/>
                </a:solidFill>
              </a:rPr>
              <a:t>Drought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E52C0BD4-B141-49FB-B349-94474C0E4A8D}"/>
              </a:ext>
            </a:extLst>
          </p:cNvPr>
          <p:cNvSpPr/>
          <p:nvPr/>
        </p:nvSpPr>
        <p:spPr>
          <a:xfrm>
            <a:off x="5097593" y="3695178"/>
            <a:ext cx="2468128" cy="388307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/>
                </a:solidFill>
              </a:rPr>
              <a:t>Inland Flooding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41CD5596-25A2-443F-9534-EEE21206E590}"/>
              </a:ext>
            </a:extLst>
          </p:cNvPr>
          <p:cNvSpPr/>
          <p:nvPr/>
        </p:nvSpPr>
        <p:spPr>
          <a:xfrm>
            <a:off x="5097593" y="4159405"/>
            <a:ext cx="2468128" cy="53785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3"/>
                </a:solidFill>
              </a:rPr>
              <a:t>Intense</a:t>
            </a:r>
            <a:r>
              <a:rPr lang="en-US" sz="3200" dirty="0">
                <a:solidFill>
                  <a:schemeClr val="accent3"/>
                </a:solidFill>
              </a:rPr>
              <a:t> </a:t>
            </a:r>
            <a:r>
              <a:rPr lang="en-US" sz="2800" dirty="0">
                <a:solidFill>
                  <a:schemeClr val="accent3"/>
                </a:solidFill>
              </a:rPr>
              <a:t>Storms</a:t>
            </a:r>
            <a:endParaRPr lang="en-US" sz="3200" dirty="0">
              <a:solidFill>
                <a:schemeClr val="accent3"/>
              </a:solidFill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6776EA65-2B2F-4B1D-9F34-91DEB009BEC0}"/>
              </a:ext>
            </a:extLst>
          </p:cNvPr>
          <p:cNvSpPr/>
          <p:nvPr/>
        </p:nvSpPr>
        <p:spPr>
          <a:xfrm>
            <a:off x="5097593" y="5874707"/>
            <a:ext cx="2355393" cy="477769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Coastal Flooding</a:t>
            </a:r>
          </a:p>
        </p:txBody>
      </p:sp>
      <p:pic>
        <p:nvPicPr>
          <p:cNvPr id="26" name="Graphic 25" descr="Thermometer">
            <a:extLst>
              <a:ext uri="{FF2B5EF4-FFF2-40B4-BE49-F238E27FC236}">
                <a16:creationId xmlns:a16="http://schemas.microsoft.com/office/drawing/2014/main" id="{112F82E1-C3E7-4435-B01D-B0CFB1EA0E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1181" y="1432932"/>
            <a:ext cx="797312" cy="797312"/>
          </a:xfrm>
          <a:prstGeom prst="rect">
            <a:avLst/>
          </a:prstGeom>
        </p:spPr>
      </p:pic>
      <p:sp>
        <p:nvSpPr>
          <p:cNvPr id="54" name="Arrow: Pentagon 53">
            <a:extLst>
              <a:ext uri="{FF2B5EF4-FFF2-40B4-BE49-F238E27FC236}">
                <a16:creationId xmlns:a16="http://schemas.microsoft.com/office/drawing/2014/main" id="{9D8CC07C-04D7-419C-BF19-DEFA67B1C207}"/>
              </a:ext>
            </a:extLst>
          </p:cNvPr>
          <p:cNvSpPr/>
          <p:nvPr/>
        </p:nvSpPr>
        <p:spPr>
          <a:xfrm>
            <a:off x="431181" y="3241289"/>
            <a:ext cx="2797098" cy="1137425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         Precipitation</a:t>
            </a:r>
          </a:p>
        </p:txBody>
      </p:sp>
      <p:sp>
        <p:nvSpPr>
          <p:cNvPr id="55" name="Arrow: Pentagon 54">
            <a:extLst>
              <a:ext uri="{FF2B5EF4-FFF2-40B4-BE49-F238E27FC236}">
                <a16:creationId xmlns:a16="http://schemas.microsoft.com/office/drawing/2014/main" id="{1C50896A-88BD-4F87-ABBA-8793B094CA69}"/>
              </a:ext>
            </a:extLst>
          </p:cNvPr>
          <p:cNvSpPr/>
          <p:nvPr/>
        </p:nvSpPr>
        <p:spPr>
          <a:xfrm>
            <a:off x="431181" y="5478967"/>
            <a:ext cx="2797098" cy="1137425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3"/>
                </a:solidFill>
              </a:rPr>
              <a:t>       Sea Level</a:t>
            </a:r>
          </a:p>
        </p:txBody>
      </p:sp>
      <p:pic>
        <p:nvPicPr>
          <p:cNvPr id="28" name="Graphic 27" descr="Rain">
            <a:extLst>
              <a:ext uri="{FF2B5EF4-FFF2-40B4-BE49-F238E27FC236}">
                <a16:creationId xmlns:a16="http://schemas.microsoft.com/office/drawing/2014/main" id="{CA309166-5A86-4CC4-A946-59629A4F8E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1181" y="3429000"/>
            <a:ext cx="717395" cy="717395"/>
          </a:xfrm>
          <a:prstGeom prst="rect">
            <a:avLst/>
          </a:prstGeom>
        </p:spPr>
      </p:pic>
      <p:pic>
        <p:nvPicPr>
          <p:cNvPr id="56" name="Graphic 55" descr="Wave">
            <a:extLst>
              <a:ext uri="{FF2B5EF4-FFF2-40B4-BE49-F238E27FC236}">
                <a16:creationId xmlns:a16="http://schemas.microsoft.com/office/drawing/2014/main" id="{7471A04E-97B6-44BE-8455-5B7CCEE373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1181" y="5670395"/>
            <a:ext cx="728546" cy="7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66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F83C21-99BC-41B6-A33B-7D323B319274}"/>
              </a:ext>
            </a:extLst>
          </p:cNvPr>
          <p:cNvSpPr/>
          <p:nvPr/>
        </p:nvSpPr>
        <p:spPr>
          <a:xfrm>
            <a:off x="0" y="0"/>
            <a:ext cx="4477407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EE2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7879E-A562-41B7-ABF9-8579A9F0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510" y="685800"/>
            <a:ext cx="4477406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anose="020B0604020202020204" pitchFamily="34" charset="0"/>
              </a:rPr>
              <a:t>Chronic Stressors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6265669-6B18-4596-9237-B53CBDF7DE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1321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59"/>
    </mc:Choice>
    <mc:Fallback xmlns="">
      <p:transition spd="slow" advTm="3625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10C3A-B48B-4895-852B-B4C54E6E2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119" y="122663"/>
            <a:ext cx="3932237" cy="50923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Helvetica" panose="020B0604020202020204" pitchFamily="34" charset="0"/>
              </a:rPr>
              <a:t>Tonight’s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C713-9009-4691-B74B-26B593F86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5878" y="1310282"/>
            <a:ext cx="10319711" cy="5943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7:00 – 7:05</a:t>
            </a:r>
            <a:r>
              <a:rPr lang="en-US" b="1" dirty="0"/>
              <a:t>			Welcome and Climate Action Planning Updates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>
                <a:solidFill>
                  <a:schemeClr val="accent3"/>
                </a:solidFill>
              </a:rPr>
              <a:t>7:05- 7:10</a:t>
            </a:r>
            <a:r>
              <a:rPr lang="en-US" b="1" dirty="0"/>
              <a:t>			Community Polling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>
                <a:solidFill>
                  <a:schemeClr val="accent3"/>
                </a:solidFill>
              </a:rPr>
              <a:t>7:10- 7:25</a:t>
            </a:r>
            <a:r>
              <a:rPr lang="en-US" b="1" dirty="0"/>
              <a:t>			Presentation on the MVP Process, Community Resilience, and 				Climate Change Hazards 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>
                <a:solidFill>
                  <a:schemeClr val="accent3"/>
                </a:solidFill>
              </a:rPr>
              <a:t>7:25 – 7:30</a:t>
            </a:r>
            <a:r>
              <a:rPr lang="en-US" b="1" dirty="0"/>
              <a:t>			Describe the Open House/Round Robin Stations </a:t>
            </a:r>
            <a:endParaRPr lang="en-US" dirty="0"/>
          </a:p>
          <a:p>
            <a:r>
              <a:rPr lang="en-US" b="1" dirty="0"/>
              <a:t>		</a:t>
            </a:r>
            <a:endParaRPr lang="en-US" dirty="0"/>
          </a:p>
          <a:p>
            <a:r>
              <a:rPr lang="en-US" b="1" dirty="0">
                <a:solidFill>
                  <a:schemeClr val="accent3"/>
                </a:solidFill>
              </a:rPr>
              <a:t>7:30 – 8:30</a:t>
            </a:r>
            <a:r>
              <a:rPr lang="en-US" b="1" dirty="0"/>
              <a:t>			Round Robin Discussions at Each Station</a:t>
            </a: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 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28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B5DB-DC4A-44ED-B406-6957BC46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733" y="1380068"/>
            <a:ext cx="6535950" cy="261619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6000" dirty="0">
                <a:solidFill>
                  <a:schemeClr val="bg1"/>
                </a:solidFill>
              </a:rPr>
              <a:t>Climate Change Hazards in Wellesley</a:t>
            </a:r>
          </a:p>
        </p:txBody>
      </p:sp>
      <p:pic>
        <p:nvPicPr>
          <p:cNvPr id="16" name="Picture 15" descr="A sunset over a city&#10;&#10;Description automatically generated">
            <a:extLst>
              <a:ext uri="{FF2B5EF4-FFF2-40B4-BE49-F238E27FC236}">
                <a16:creationId xmlns:a16="http://schemas.microsoft.com/office/drawing/2014/main" id="{E7472394-7E4C-4651-8691-A3E1C54271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73" r="6" b="7750"/>
          <a:stretch/>
        </p:blipFill>
        <p:spPr>
          <a:xfrm>
            <a:off x="8776198" y="5247187"/>
            <a:ext cx="3415802" cy="1591056"/>
          </a:xfrm>
          <a:prstGeom prst="rect">
            <a:avLst/>
          </a:prstGeom>
        </p:spPr>
      </p:pic>
      <p:pic>
        <p:nvPicPr>
          <p:cNvPr id="6" name="Picture 5" descr="A sign on the side of the water&#10;&#10;Description automatically generated">
            <a:extLst>
              <a:ext uri="{FF2B5EF4-FFF2-40B4-BE49-F238E27FC236}">
                <a16:creationId xmlns:a16="http://schemas.microsoft.com/office/drawing/2014/main" id="{05ED6BA7-8887-410A-9D33-AF7D3D37C6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8" r="6" b="9304"/>
          <a:stretch/>
        </p:blipFill>
        <p:spPr>
          <a:xfrm>
            <a:off x="8776198" y="1643069"/>
            <a:ext cx="3415802" cy="1591056"/>
          </a:xfrm>
          <a:prstGeom prst="rect">
            <a:avLst/>
          </a:prstGeom>
        </p:spPr>
      </p:pic>
      <p:pic>
        <p:nvPicPr>
          <p:cNvPr id="4" name="Picture 3" descr="A large body of water&#10;&#10;Description automatically generated">
            <a:extLst>
              <a:ext uri="{FF2B5EF4-FFF2-40B4-BE49-F238E27FC236}">
                <a16:creationId xmlns:a16="http://schemas.microsoft.com/office/drawing/2014/main" id="{5B86D60C-DC23-4FD1-8B21-8DD7BFB601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9" r="6" b="6"/>
          <a:stretch/>
        </p:blipFill>
        <p:spPr>
          <a:xfrm>
            <a:off x="8776198" y="8251"/>
            <a:ext cx="3415802" cy="1591056"/>
          </a:xfrm>
          <a:prstGeom prst="rect">
            <a:avLst/>
          </a:prstGeom>
        </p:spPr>
      </p:pic>
      <p:pic>
        <p:nvPicPr>
          <p:cNvPr id="5" name="Picture 4" descr="Water next to a river&#10;&#10;Description automatically generated">
            <a:extLst>
              <a:ext uri="{FF2B5EF4-FFF2-40B4-BE49-F238E27FC236}">
                <a16:creationId xmlns:a16="http://schemas.microsoft.com/office/drawing/2014/main" id="{A0BA2A47-4CEB-4923-9CC2-9F2C38C5A98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98" y="3292135"/>
            <a:ext cx="3415802" cy="192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56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A0A2A22-047E-47AC-9865-93AB989CBAD8}"/>
              </a:ext>
            </a:extLst>
          </p:cNvPr>
          <p:cNvSpPr/>
          <p:nvPr/>
        </p:nvSpPr>
        <p:spPr>
          <a:xfrm>
            <a:off x="0" y="0"/>
            <a:ext cx="12192000" cy="1209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8CFDC5-5637-4CAE-9DD2-AC3EEE685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1" y="-152400"/>
            <a:ext cx="3404583" cy="11803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700" dirty="0">
                <a:solidFill>
                  <a:schemeClr val="bg1"/>
                </a:solidFill>
              </a:rPr>
              <a:t>Heat Waves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1CB7D8-DF02-4E08-9A32-46081CB4A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1244"/>
            <a:ext cx="12192000" cy="589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12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4B108F2-7162-40A0-90A5-B8D2DA85F38E}"/>
              </a:ext>
            </a:extLst>
          </p:cNvPr>
          <p:cNvSpPr/>
          <p:nvPr/>
        </p:nvSpPr>
        <p:spPr>
          <a:xfrm>
            <a:off x="563671" y="1189973"/>
            <a:ext cx="10885118" cy="1415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6637E1-2D07-47C0-96B0-CB836CBC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8720" y="254001"/>
            <a:ext cx="7345680" cy="782321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Annual Days Above 90</a:t>
            </a:r>
            <a:r>
              <a:rPr lang="en-US" baseline="30000" dirty="0"/>
              <a:t>o</a:t>
            </a:r>
          </a:p>
        </p:txBody>
      </p:sp>
      <p:pic>
        <p:nvPicPr>
          <p:cNvPr id="13" name="Content Placeholder 1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8A847AB-F582-43FD-9031-A2575776C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852" y="1079493"/>
            <a:ext cx="8316308" cy="478949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C5AF62-61DF-407E-8995-C87867117187}"/>
              </a:ext>
            </a:extLst>
          </p:cNvPr>
          <p:cNvSpPr/>
          <p:nvPr/>
        </p:nvSpPr>
        <p:spPr>
          <a:xfrm>
            <a:off x="1524000" y="5911407"/>
            <a:ext cx="70260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>
                <a:solidFill>
                  <a:srgbClr val="333333"/>
                </a:solidFill>
                <a:latin typeface="+mj-lt"/>
                <a:cs typeface="Arial" panose="020B0604020202020204" pitchFamily="34" charset="0"/>
              </a:rPr>
              <a:t>Source: </a:t>
            </a:r>
            <a:r>
              <a:rPr lang="en-US" sz="1050" i="1" dirty="0">
                <a:latin typeface="+mj-lt"/>
                <a:cs typeface="Arial" panose="020B0604020202020204" pitchFamily="34" charset="0"/>
              </a:rPr>
              <a:t>Resilient MA. Accessed 10/18/2019</a:t>
            </a:r>
            <a:endParaRPr lang="en-US" sz="105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259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F83C21-99BC-41B6-A33B-7D323B319274}"/>
              </a:ext>
            </a:extLst>
          </p:cNvPr>
          <p:cNvSpPr/>
          <p:nvPr/>
        </p:nvSpPr>
        <p:spPr>
          <a:xfrm>
            <a:off x="0" y="0"/>
            <a:ext cx="4477407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BA34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7879E-A562-41B7-ABF9-8579A9F0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85800"/>
            <a:ext cx="4477406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anose="020B0604020202020204" pitchFamily="34" charset="0"/>
              </a:rPr>
              <a:t>Heat Waves: Potential Impacts in Wellesley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6265669-6B18-4596-9237-B53CBDF7DE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193000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747563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1DEB366-D06B-48FE-B18F-87554EBD10D6}"/>
              </a:ext>
            </a:extLst>
          </p:cNvPr>
          <p:cNvSpPr/>
          <p:nvPr/>
        </p:nvSpPr>
        <p:spPr>
          <a:xfrm>
            <a:off x="0" y="0"/>
            <a:ext cx="12192000" cy="1209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6B5DB-DC4A-44ED-B406-6957BC46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921" y="-172720"/>
            <a:ext cx="4186903" cy="11617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700" dirty="0">
                <a:solidFill>
                  <a:schemeClr val="bg1"/>
                </a:solidFill>
              </a:rPr>
              <a:t>Intense Storms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4E5A1-5DF3-46F0-BB75-64312D670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3365"/>
            <a:ext cx="12192000" cy="476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4780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F83C21-99BC-41B6-A33B-7D323B319274}"/>
              </a:ext>
            </a:extLst>
          </p:cNvPr>
          <p:cNvSpPr/>
          <p:nvPr/>
        </p:nvSpPr>
        <p:spPr>
          <a:xfrm>
            <a:off x="0" y="0"/>
            <a:ext cx="4477407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7879E-A562-41B7-ABF9-8579A9F0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685800"/>
            <a:ext cx="4477406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anose="020B0604020202020204" pitchFamily="34" charset="0"/>
              </a:rPr>
              <a:t>Intense Storms: Potential Impacts in Wellesley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6265669-6B18-4596-9237-B53CBDF7DE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6084114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Graphic 7" descr="Hospital">
            <a:extLst>
              <a:ext uri="{FF2B5EF4-FFF2-40B4-BE49-F238E27FC236}">
                <a16:creationId xmlns:a16="http://schemas.microsoft.com/office/drawing/2014/main" id="{59E46000-00B4-4EE9-81F3-40BBB8F0C6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5030" y="8792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01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7D24DE-14B5-449D-AFEF-B25ED67175B4}"/>
              </a:ext>
            </a:extLst>
          </p:cNvPr>
          <p:cNvSpPr/>
          <p:nvPr/>
        </p:nvSpPr>
        <p:spPr>
          <a:xfrm>
            <a:off x="0" y="0"/>
            <a:ext cx="12192000" cy="1209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D0CBF7-314A-4048-9D73-F57639D83C20}"/>
              </a:ext>
            </a:extLst>
          </p:cNvPr>
          <p:cNvSpPr txBox="1"/>
          <p:nvPr/>
        </p:nvSpPr>
        <p:spPr>
          <a:xfrm>
            <a:off x="6152654" y="80298"/>
            <a:ext cx="3609804" cy="10124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spc="-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Flooding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4A4797-98F1-4C8A-8E30-874C869A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888"/>
            <a:ext cx="12192000" cy="47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36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F83C21-99BC-41B6-A33B-7D323B319274}"/>
              </a:ext>
            </a:extLst>
          </p:cNvPr>
          <p:cNvSpPr/>
          <p:nvPr/>
        </p:nvSpPr>
        <p:spPr>
          <a:xfrm>
            <a:off x="0" y="0"/>
            <a:ext cx="4477407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7879E-A562-41B7-ABF9-8579A9F0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61" y="685800"/>
            <a:ext cx="4477406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Helvetica" panose="020B0604020202020204" pitchFamily="34" charset="0"/>
              </a:rPr>
              <a:t>Flooding: </a:t>
            </a:r>
            <a:br>
              <a:rPr lang="en-US" dirty="0">
                <a:solidFill>
                  <a:srgbClr val="FFFFFF"/>
                </a:solidFill>
                <a:latin typeface="Helvetica" panose="020B0604020202020204" pitchFamily="34" charset="0"/>
              </a:rPr>
            </a:br>
            <a:r>
              <a:rPr lang="en-US" dirty="0">
                <a:solidFill>
                  <a:srgbClr val="FFFFFF"/>
                </a:solidFill>
                <a:latin typeface="Helvetica" panose="020B0604020202020204" pitchFamily="34" charset="0"/>
              </a:rPr>
              <a:t>Potential Impacts in Wellesley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6265669-6B18-4596-9237-B53CBDF7DE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0164866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864434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7D24DE-14B5-449D-AFEF-B25ED67175B4}"/>
              </a:ext>
            </a:extLst>
          </p:cNvPr>
          <p:cNvSpPr/>
          <p:nvPr/>
        </p:nvSpPr>
        <p:spPr>
          <a:xfrm>
            <a:off x="0" y="0"/>
            <a:ext cx="12192000" cy="120904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D0CBF7-314A-4048-9D73-F57639D83C20}"/>
              </a:ext>
            </a:extLst>
          </p:cNvPr>
          <p:cNvSpPr txBox="1"/>
          <p:nvPr/>
        </p:nvSpPr>
        <p:spPr>
          <a:xfrm>
            <a:off x="6152654" y="80298"/>
            <a:ext cx="3609804" cy="10124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700" spc="-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Drought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0CCEF9-E287-4122-8C90-94540ACC1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80537"/>
            <a:ext cx="12192000" cy="586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99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F83C21-99BC-41B6-A33B-7D323B319274}"/>
              </a:ext>
            </a:extLst>
          </p:cNvPr>
          <p:cNvSpPr/>
          <p:nvPr/>
        </p:nvSpPr>
        <p:spPr>
          <a:xfrm>
            <a:off x="0" y="0"/>
            <a:ext cx="4477407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27879E-A562-41B7-ABF9-8579A9F03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5800"/>
            <a:ext cx="4477406" cy="5105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Drought: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Potential Impacts in Wellesley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6265669-6B18-4596-9237-B53CBDF7DE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43305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Graphic 4" descr="Fruit bowl">
            <a:extLst>
              <a:ext uri="{FF2B5EF4-FFF2-40B4-BE49-F238E27FC236}">
                <a16:creationId xmlns:a16="http://schemas.microsoft.com/office/drawing/2014/main" id="{7073DB3C-2501-4B36-ADD4-87CD64D2204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1222" y="1042791"/>
            <a:ext cx="774526" cy="77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80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/>
        </p:nvGraphicFramePr>
        <p:xfrm>
          <a:off x="1120477" y="744660"/>
          <a:ext cx="10262982" cy="5300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6159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D3D2743-10D5-47AA-B38C-FD9A8C13F5EF}"/>
              </a:ext>
            </a:extLst>
          </p:cNvPr>
          <p:cNvSpPr/>
          <p:nvPr/>
        </p:nvSpPr>
        <p:spPr>
          <a:xfrm>
            <a:off x="826717" y="1547502"/>
            <a:ext cx="10345783" cy="339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315" y="5150616"/>
            <a:ext cx="10433956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Helvetica" panose="020B0604020202020204" pitchFamily="34" charset="0"/>
              </a:rPr>
              <a:t>Reducing </a:t>
            </a:r>
            <a:r>
              <a:rPr lang="en-US" sz="6000" b="1" dirty="0" err="1">
                <a:solidFill>
                  <a:schemeClr val="accent1"/>
                </a:solidFill>
                <a:latin typeface="Helvetica" panose="020B0604020202020204" pitchFamily="34" charset="0"/>
              </a:rPr>
              <a:t>GHGs</a:t>
            </a:r>
            <a:r>
              <a:rPr lang="en-US" sz="6000" b="1" dirty="0">
                <a:solidFill>
                  <a:schemeClr val="accent1"/>
                </a:solidFill>
                <a:latin typeface="Helvetica" panose="020B0604020202020204" pitchFamily="34" charset="0"/>
              </a:rPr>
              <a:t> Matters, too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286" r="-2" b="-2"/>
          <a:stretch/>
        </p:blipFill>
        <p:spPr>
          <a:xfrm>
            <a:off x="2439323" y="198774"/>
            <a:ext cx="7553763" cy="492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35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" name="Straight Connector 15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0AA6468-80AC-4DDF-9CFB-C7A9507E2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6B5DB-DC4A-44ED-B406-6957BC46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82040"/>
            <a:ext cx="3659246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Takeaways from MVP Workshops</a:t>
            </a:r>
          </a:p>
        </p:txBody>
      </p:sp>
      <p:pic>
        <p:nvPicPr>
          <p:cNvPr id="7" name="Picture 6" descr="A picture containing person, indoor, table, cake&#10;&#10;Description automatically generated">
            <a:extLst>
              <a:ext uri="{FF2B5EF4-FFF2-40B4-BE49-F238E27FC236}">
                <a16:creationId xmlns:a16="http://schemas.microsoft.com/office/drawing/2014/main" id="{F0779AC5-EF34-4DDE-BCAD-71FAA8A33B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r="12804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B900CC-5074-4746-A1A4-AF640455B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2696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5D4CC-5D1F-498B-8175-815ED18C1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12" y="634946"/>
            <a:ext cx="3372529" cy="50559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spc="-5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Category Themes</a:t>
            </a:r>
          </a:p>
        </p:txBody>
      </p:sp>
      <p:graphicFrame>
        <p:nvGraphicFramePr>
          <p:cNvPr id="5" name="Text Placeholder 2">
            <a:extLst>
              <a:ext uri="{FF2B5EF4-FFF2-40B4-BE49-F238E27FC236}">
                <a16:creationId xmlns:a16="http://schemas.microsoft.com/office/drawing/2014/main" id="{EC1A71C0-FAD3-490E-AAB8-71022EBA14D2}"/>
              </a:ext>
            </a:extLst>
          </p:cNvPr>
          <p:cNvGraphicFramePr/>
          <p:nvPr/>
        </p:nvGraphicFramePr>
        <p:xfrm>
          <a:off x="633413" y="639763"/>
          <a:ext cx="6910387" cy="5051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3033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18F4-3F07-46DA-B9F4-1B4F3F688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Helvetica" panose="020B0604020202020204" pitchFamily="34" charset="0"/>
              </a:rPr>
              <a:t>Top Actions from MVP Workshops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E794D9-12EB-4AC3-86E9-BE017A40D1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3571790"/>
              </p:ext>
            </p:extLst>
          </p:nvPr>
        </p:nvGraphicFramePr>
        <p:xfrm>
          <a:off x="987489" y="1482869"/>
          <a:ext cx="10515600" cy="5046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7D85D53-F1DB-4632-929A-5C0F05E08DF4}"/>
              </a:ext>
            </a:extLst>
          </p:cNvPr>
          <p:cNvSpPr txBox="1"/>
          <p:nvPr/>
        </p:nvSpPr>
        <p:spPr>
          <a:xfrm>
            <a:off x="4734839" y="2981195"/>
            <a:ext cx="31690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preparedness campaign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Unified communication strategy that leverages diverse channels and existing organizations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Commuter and walking connections to schools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34439E-9F90-4499-AF6F-746E4C76F553}"/>
              </a:ext>
            </a:extLst>
          </p:cNvPr>
          <p:cNvSpPr txBox="1"/>
          <p:nvPr/>
        </p:nvSpPr>
        <p:spPr>
          <a:xfrm>
            <a:off x="8382001" y="2995809"/>
            <a:ext cx="3169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 improvements around school and 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 a sustainable landscaping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Promote pocket parks/popup parks with built in 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Refine Tree Protection Bylaw to incentivize further protection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1255D-DD06-4FCE-A170-B126AFC945F7}"/>
              </a:ext>
            </a:extLst>
          </p:cNvPr>
          <p:cNvSpPr/>
          <p:nvPr/>
        </p:nvSpPr>
        <p:spPr>
          <a:xfrm>
            <a:off x="889348" y="1422240"/>
            <a:ext cx="10345783" cy="339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66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7F5F993-181E-425F-A0A6-1C33B39656DC}"/>
              </a:ext>
            </a:extLst>
          </p:cNvPr>
          <p:cNvSpPr/>
          <p:nvPr/>
        </p:nvSpPr>
        <p:spPr>
          <a:xfrm>
            <a:off x="914400" y="4127863"/>
            <a:ext cx="10345783" cy="339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6D1E556-62EC-4787-A6A4-298D7ED8D3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013402"/>
              </p:ext>
            </p:extLst>
          </p:nvPr>
        </p:nvGraphicFramePr>
        <p:xfrm>
          <a:off x="2240184" y="657774"/>
          <a:ext cx="7433591" cy="4344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5429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C5F39C-C4CD-4F32-86FB-B32A933F7B94}"/>
              </a:ext>
            </a:extLst>
          </p:cNvPr>
          <p:cNvSpPr/>
          <p:nvPr/>
        </p:nvSpPr>
        <p:spPr>
          <a:xfrm>
            <a:off x="914400" y="4127863"/>
            <a:ext cx="10345783" cy="3396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09A177-2E8D-46B8-A4FD-EE3099271E57}"/>
              </a:ext>
            </a:extLst>
          </p:cNvPr>
          <p:cNvGrpSpPr/>
          <p:nvPr/>
        </p:nvGrpSpPr>
        <p:grpSpPr>
          <a:xfrm>
            <a:off x="2868879" y="2450070"/>
            <a:ext cx="6402237" cy="3693979"/>
            <a:chOff x="3501003" y="2449670"/>
            <a:chExt cx="2708952" cy="159605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522D59A-FEDD-4938-8539-07F9F897EF3D}"/>
                </a:ext>
              </a:extLst>
            </p:cNvPr>
            <p:cNvSpPr/>
            <p:nvPr/>
          </p:nvSpPr>
          <p:spPr>
            <a:xfrm>
              <a:off x="3501003" y="2450188"/>
              <a:ext cx="1206975" cy="724185"/>
            </a:xfrm>
            <a:custGeom>
              <a:avLst/>
              <a:gdLst>
                <a:gd name="connsiteX0" fmla="*/ 0 w 1206975"/>
                <a:gd name="connsiteY0" fmla="*/ 0 h 724185"/>
                <a:gd name="connsiteX1" fmla="*/ 1206975 w 1206975"/>
                <a:gd name="connsiteY1" fmla="*/ 0 h 724185"/>
                <a:gd name="connsiteX2" fmla="*/ 1206975 w 1206975"/>
                <a:gd name="connsiteY2" fmla="*/ 724185 h 724185"/>
                <a:gd name="connsiteX3" fmla="*/ 0 w 1206975"/>
                <a:gd name="connsiteY3" fmla="*/ 724185 h 724185"/>
                <a:gd name="connsiteX4" fmla="*/ 0 w 1206975"/>
                <a:gd name="connsiteY4" fmla="*/ 0 h 7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975" h="724185">
                  <a:moveTo>
                    <a:pt x="0" y="0"/>
                  </a:moveTo>
                  <a:lnTo>
                    <a:pt x="1206975" y="0"/>
                  </a:lnTo>
                  <a:lnTo>
                    <a:pt x="1206975" y="724185"/>
                  </a:lnTo>
                  <a:lnTo>
                    <a:pt x="0" y="724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chemeClr val="bg1"/>
                  </a:solidFill>
                  <a:latin typeface="Helvetica" panose="020B0604020202020204" pitchFamily="34" charset="0"/>
                </a:rPr>
                <a:t>Intense Storms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DC822C1-14C8-4AF6-A2FA-4E0EAB86324D}"/>
                </a:ext>
              </a:extLst>
            </p:cNvPr>
            <p:cNvSpPr/>
            <p:nvPr/>
          </p:nvSpPr>
          <p:spPr>
            <a:xfrm>
              <a:off x="3515467" y="3321535"/>
              <a:ext cx="1206975" cy="724185"/>
            </a:xfrm>
            <a:custGeom>
              <a:avLst/>
              <a:gdLst>
                <a:gd name="connsiteX0" fmla="*/ 0 w 1206975"/>
                <a:gd name="connsiteY0" fmla="*/ 0 h 724185"/>
                <a:gd name="connsiteX1" fmla="*/ 1206975 w 1206975"/>
                <a:gd name="connsiteY1" fmla="*/ 0 h 724185"/>
                <a:gd name="connsiteX2" fmla="*/ 1206975 w 1206975"/>
                <a:gd name="connsiteY2" fmla="*/ 724185 h 724185"/>
                <a:gd name="connsiteX3" fmla="*/ 0 w 1206975"/>
                <a:gd name="connsiteY3" fmla="*/ 724185 h 724185"/>
                <a:gd name="connsiteX4" fmla="*/ 0 w 1206975"/>
                <a:gd name="connsiteY4" fmla="*/ 0 h 7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975" h="724185">
                  <a:moveTo>
                    <a:pt x="0" y="0"/>
                  </a:moveTo>
                  <a:lnTo>
                    <a:pt x="1206975" y="0"/>
                  </a:lnTo>
                  <a:lnTo>
                    <a:pt x="1206975" y="724185"/>
                  </a:lnTo>
                  <a:lnTo>
                    <a:pt x="0" y="724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rgbClr val="FFFFFF"/>
                  </a:solidFill>
                  <a:latin typeface="Helvetica" panose="020B0604020202020204" pitchFamily="34" charset="0"/>
                </a:rPr>
                <a:t>Flooding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72FFC20-0A0E-4732-A7CB-2794B793DFC1}"/>
                </a:ext>
              </a:extLst>
            </p:cNvPr>
            <p:cNvSpPr/>
            <p:nvPr/>
          </p:nvSpPr>
          <p:spPr>
            <a:xfrm>
              <a:off x="5002980" y="2449670"/>
              <a:ext cx="1206975" cy="724185"/>
            </a:xfrm>
            <a:custGeom>
              <a:avLst/>
              <a:gdLst>
                <a:gd name="connsiteX0" fmla="*/ 0 w 1206975"/>
                <a:gd name="connsiteY0" fmla="*/ 0 h 724185"/>
                <a:gd name="connsiteX1" fmla="*/ 1206975 w 1206975"/>
                <a:gd name="connsiteY1" fmla="*/ 0 h 724185"/>
                <a:gd name="connsiteX2" fmla="*/ 1206975 w 1206975"/>
                <a:gd name="connsiteY2" fmla="*/ 724185 h 724185"/>
                <a:gd name="connsiteX3" fmla="*/ 0 w 1206975"/>
                <a:gd name="connsiteY3" fmla="*/ 724185 h 724185"/>
                <a:gd name="connsiteX4" fmla="*/ 0 w 1206975"/>
                <a:gd name="connsiteY4" fmla="*/ 0 h 7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975" h="724185">
                  <a:moveTo>
                    <a:pt x="0" y="0"/>
                  </a:moveTo>
                  <a:lnTo>
                    <a:pt x="1206975" y="0"/>
                  </a:lnTo>
                  <a:lnTo>
                    <a:pt x="1206975" y="724185"/>
                  </a:lnTo>
                  <a:lnTo>
                    <a:pt x="0" y="724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rgbClr val="FFFFFF"/>
                  </a:solidFill>
                  <a:latin typeface="Helvetica" panose="020B0604020202020204" pitchFamily="34" charset="0"/>
                </a:rPr>
                <a:t>Heat Waves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916C408-D5A0-48AB-ACAA-2D34C26E5CBD}"/>
                </a:ext>
              </a:extLst>
            </p:cNvPr>
            <p:cNvSpPr/>
            <p:nvPr/>
          </p:nvSpPr>
          <p:spPr>
            <a:xfrm>
              <a:off x="5002979" y="3321534"/>
              <a:ext cx="1206975" cy="724185"/>
            </a:xfrm>
            <a:custGeom>
              <a:avLst/>
              <a:gdLst>
                <a:gd name="connsiteX0" fmla="*/ 0 w 1206975"/>
                <a:gd name="connsiteY0" fmla="*/ 0 h 724185"/>
                <a:gd name="connsiteX1" fmla="*/ 1206975 w 1206975"/>
                <a:gd name="connsiteY1" fmla="*/ 0 h 724185"/>
                <a:gd name="connsiteX2" fmla="*/ 1206975 w 1206975"/>
                <a:gd name="connsiteY2" fmla="*/ 724185 h 724185"/>
                <a:gd name="connsiteX3" fmla="*/ 0 w 1206975"/>
                <a:gd name="connsiteY3" fmla="*/ 724185 h 724185"/>
                <a:gd name="connsiteX4" fmla="*/ 0 w 1206975"/>
                <a:gd name="connsiteY4" fmla="*/ 0 h 724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975" h="724185">
                  <a:moveTo>
                    <a:pt x="0" y="0"/>
                  </a:moveTo>
                  <a:lnTo>
                    <a:pt x="1206975" y="0"/>
                  </a:lnTo>
                  <a:lnTo>
                    <a:pt x="1206975" y="724185"/>
                  </a:lnTo>
                  <a:lnTo>
                    <a:pt x="0" y="7241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1" kern="1200" dirty="0">
                  <a:solidFill>
                    <a:srgbClr val="FFFFFF"/>
                  </a:solidFill>
                  <a:latin typeface="Helvetica" panose="020B0604020202020204" pitchFamily="34" charset="0"/>
                </a:rPr>
                <a:t>Drought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C7CBC9A-0F2D-4463-A3AC-94743ED3B050}"/>
              </a:ext>
            </a:extLst>
          </p:cNvPr>
          <p:cNvSpPr/>
          <p:nvPr/>
        </p:nvSpPr>
        <p:spPr>
          <a:xfrm>
            <a:off x="1611579" y="405859"/>
            <a:ext cx="869612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30213">
              <a:defRPr/>
            </a:pPr>
            <a:r>
              <a:rPr lang="en-US" sz="3200" b="1" dirty="0">
                <a:latin typeface="Helvetica" panose="020B0604020202020204" pitchFamily="34" charset="0"/>
                <a:cs typeface="Arial" panose="020B0604020202020204" pitchFamily="34" charset="0"/>
              </a:rPr>
              <a:t>Open House Discussions at Hazard Stations</a:t>
            </a:r>
          </a:p>
          <a:p>
            <a:pPr algn="ctr" defTabSz="430213">
              <a:defRPr/>
            </a:pPr>
            <a:endParaRPr lang="en-US" sz="800" b="1" dirty="0">
              <a:latin typeface="Helvetica" panose="020B0604020202020204" pitchFamily="34" charset="0"/>
              <a:cs typeface="Arial" panose="020B0604020202020204" pitchFamily="34" charset="0"/>
            </a:endParaRPr>
          </a:p>
          <a:p>
            <a:pPr algn="ctr" defTabSz="430213">
              <a:defRPr/>
            </a:pPr>
            <a:r>
              <a:rPr lang="en-US" sz="2000" dirty="0">
                <a:latin typeface="Helvetica" panose="020B0604020202020204" pitchFamily="34" charset="0"/>
                <a:cs typeface="Arial" panose="020B0604020202020204" pitchFamily="34" charset="0"/>
              </a:rPr>
              <a:t>** Recommended 15 minutes each station**</a:t>
            </a:r>
          </a:p>
        </p:txBody>
      </p:sp>
    </p:spTree>
    <p:extLst>
      <p:ext uri="{BB962C8B-B14F-4D97-AF65-F5344CB8AC3E}">
        <p14:creationId xmlns:p14="http://schemas.microsoft.com/office/powerpoint/2010/main" val="28308776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407D26F-21C0-4656-9042-E39D92FFB819}"/>
              </a:ext>
            </a:extLst>
          </p:cNvPr>
          <p:cNvSpPr/>
          <p:nvPr/>
        </p:nvSpPr>
        <p:spPr>
          <a:xfrm>
            <a:off x="1" y="5273040"/>
            <a:ext cx="12191999" cy="1707818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B6B5DB-DC4A-44ED-B406-6957BC4622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695" y="4796972"/>
            <a:ext cx="5829076" cy="206102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</a:rPr>
              <a:t>Thank you!</a:t>
            </a:r>
            <a:endParaRPr lang="en-US" b="1" i="1" dirty="0">
              <a:solidFill>
                <a:schemeClr val="bg1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 descr="A large stone building&#10;&#10;Description automatically generated">
            <a:extLst>
              <a:ext uri="{FF2B5EF4-FFF2-40B4-BE49-F238E27FC236}">
                <a16:creationId xmlns:a16="http://schemas.microsoft.com/office/drawing/2014/main" id="{A1F75C8C-54F0-4EFA-82C8-0B3F5C545E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7430"/>
          <a:stretch/>
        </p:blipFill>
        <p:spPr>
          <a:xfrm>
            <a:off x="0" y="0"/>
            <a:ext cx="12192000" cy="52773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77465-F9CA-49DD-89F7-0E65AC04B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6" y="147399"/>
            <a:ext cx="1403758" cy="9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6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4863"/>
            <a:ext cx="12249277" cy="1153740"/>
          </a:xfrm>
          <a:solidFill>
            <a:srgbClr val="3A7657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chemeClr val="bg1"/>
                </a:solidFill>
              </a:rPr>
              <a:t>SEC Programs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791269" y="1138877"/>
          <a:ext cx="10827464" cy="56300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696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55FFD1-5989-4589-AC88-2F819A73D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42" y="366855"/>
            <a:ext cx="9502218" cy="5803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87FE51-D13D-4833-BE21-7F508D5322B8}"/>
              </a:ext>
            </a:extLst>
          </p:cNvPr>
          <p:cNvSpPr txBox="1"/>
          <p:nvPr/>
        </p:nvSpPr>
        <p:spPr>
          <a:xfrm>
            <a:off x="6866213" y="6439128"/>
            <a:ext cx="1946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New Bedford, MA </a:t>
            </a:r>
          </a:p>
        </p:txBody>
      </p:sp>
    </p:spTree>
    <p:extLst>
      <p:ext uri="{BB962C8B-B14F-4D97-AF65-F5344CB8AC3E}">
        <p14:creationId xmlns:p14="http://schemas.microsoft.com/office/powerpoint/2010/main" val="308175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2603" y="879667"/>
            <a:ext cx="4261092" cy="5858804"/>
          </a:xfrm>
        </p:spPr>
        <p:txBody>
          <a:bodyPr/>
          <a:lstStyle/>
          <a:p>
            <a:endParaRPr lang="en-US" sz="2600" b="1" dirty="0"/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335" y="-16651515"/>
            <a:ext cx="5325983" cy="122028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7840FB5-6BBA-4AF2-AD90-A32D2A49AB8B}"/>
              </a:ext>
            </a:extLst>
          </p:cNvPr>
          <p:cNvSpPr/>
          <p:nvPr/>
        </p:nvSpPr>
        <p:spPr>
          <a:xfrm>
            <a:off x="290585" y="4085995"/>
            <a:ext cx="126010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 defTabSz="1219170">
              <a:buFont typeface="Arial"/>
              <a:buChar char="•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Set new GHG goals and pathways to reach these goals</a:t>
            </a:r>
          </a:p>
          <a:p>
            <a:pPr marL="380990" indent="-380990" defTabSz="1219170">
              <a:buFont typeface="Arial"/>
              <a:buChar char="•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Town-wide collaboration</a:t>
            </a:r>
          </a:p>
          <a:p>
            <a:pPr marL="380990" indent="-380990" defTabSz="1219170">
              <a:buFont typeface="Arial"/>
              <a:buChar char="•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Consultant </a:t>
            </a:r>
          </a:p>
          <a:p>
            <a:pPr marL="380990" indent="-380990" defTabSz="1219170">
              <a:buFont typeface="Arial"/>
              <a:buChar char="•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Capital budget request = $50,000</a:t>
            </a:r>
          </a:p>
          <a:p>
            <a:pPr marL="380990" indent="-380990" defTabSz="1219170">
              <a:buFont typeface="Arial"/>
              <a:buChar char="•"/>
              <a:defRPr/>
            </a:pPr>
            <a:r>
              <a:rPr lang="en-US" sz="32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Possible MVP Grant </a:t>
            </a:r>
          </a:p>
          <a:p>
            <a:pPr marL="380990" indent="-380990" defTabSz="1219170">
              <a:buFont typeface="Arial"/>
              <a:buChar char="•"/>
              <a:defRPr/>
            </a:pPr>
            <a:endParaRPr lang="en-US"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9276E4-804D-421A-B4AE-759DBE61B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80" y="31120"/>
            <a:ext cx="11515541" cy="40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7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6F727B-7AA9-4BC2-A0C2-14D466AB3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84" y="867815"/>
            <a:ext cx="7270462" cy="5684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3288C2-6F1E-48E1-B777-F74B5AF0D150}"/>
              </a:ext>
            </a:extLst>
          </p:cNvPr>
          <p:cNvSpPr txBox="1"/>
          <p:nvPr/>
        </p:nvSpPr>
        <p:spPr>
          <a:xfrm>
            <a:off x="1309693" y="75922"/>
            <a:ext cx="9265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Climate Action Plan Focus Areas, Burlington, VT</a:t>
            </a:r>
          </a:p>
        </p:txBody>
      </p:sp>
    </p:spTree>
    <p:extLst>
      <p:ext uri="{BB962C8B-B14F-4D97-AF65-F5344CB8AC3E}">
        <p14:creationId xmlns:p14="http://schemas.microsoft.com/office/powerpoint/2010/main" val="390131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Action 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1) The town established a greenhouse gas inventory 10 years ago and, since then, has been working toward a GHG goal to reduce emissions 25% below 2007.</a:t>
            </a:r>
          </a:p>
          <a:p>
            <a:r>
              <a:rPr lang="en-US" dirty="0"/>
              <a:t>2) We have made excellent progress in the building sector. Transportation emissions have, however, risen about 6% since 2007. </a:t>
            </a:r>
          </a:p>
          <a:p>
            <a:r>
              <a:rPr lang="en-US" dirty="0"/>
              <a:t>3) The SEC is starting to develop a Climate Action Plan that will address climate change mitigation in a more inclusive and comprehensive way. The CAP process will: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Engage the municipality, community, commercial sector, and colleges;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Set new GHG emissions goals that align with the State's goals;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Include improvements in energy use data and emissions accounting; and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en-US" dirty="0"/>
              <a:t>Identify emission reduction strategies and a timeline for meeting targets.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76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6B5DB-DC4A-44ED-B406-6957BC46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02" y="1175785"/>
            <a:ext cx="3714358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Keypad 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Polling</a:t>
            </a:r>
          </a:p>
        </p:txBody>
      </p:sp>
      <p:pic>
        <p:nvPicPr>
          <p:cNvPr id="6" name="Graphic 5" descr="Bar chart">
            <a:extLst>
              <a:ext uri="{FF2B5EF4-FFF2-40B4-BE49-F238E27FC236}">
                <a16:creationId xmlns:a16="http://schemas.microsoft.com/office/drawing/2014/main" id="{A88F6519-521F-41F1-A387-5430C3CB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84638" y="514272"/>
            <a:ext cx="4314206" cy="431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58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d8485c93-996c-49d7-8d5d-03e6b5aa137d"/>
  <p:tag name="WASPOLLED" val="3F2E0D7CDDED49668F537094536F18CE"/>
  <p:tag name="TPVERSION" val="8"/>
  <p:tag name="TPFULLVERSION" val="8.7.3.11"/>
  <p:tag name="PPTVERSION" val="16"/>
  <p:tag name="TPOS" val="2"/>
  <p:tag name="TPLASTSAVEVERSION" val="6.4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41D005E9F5BF44CBA816016ED7ABBE01&lt;/guid&gt;&#10;        &lt;description /&gt;&#10;        &lt;date&gt;10/14/2019 5:21:28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ED8129B36C546CE8D225C7572C240DB&lt;/guid&gt;&#10;            &lt;repollguid&gt;2A1ED386D0824465B598AB8CD3868832&lt;/repollguid&gt;&#10;            &lt;sourceid&gt;27550F06EDD14F0DA32B96B4CB813A7F&lt;/sourceid&gt;&#10;            &lt;questiontext&gt;How prepared do you feel that you and/or your family are for the impacts of climate change? Choose 1&lt;/questiontext&gt;&#10;            &lt;showresults&gt;True&lt;/showresults&gt;&#10;            &lt;responsegrid&gt;0&lt;/responsegrid&gt;&#10;            &lt;countdowntimer&gt;False&lt;/countdowntimer&gt;&#10;            &lt;countdowntime&gt;1&lt;/countdowntime&gt;&#10;            &lt;correctvalue&gt;1&lt;/correctvalue&gt;&#10;            &lt;incorrectvalue&gt;0&lt;/incorrectvalue&gt;&#10;            &lt;responselimit&gt;2&lt;/responselimit&gt;&#10;            &lt;bulletstyle&gt;2&lt;/bulletstyle&gt;&#10;            &lt;answers&gt;&#10;                &lt;answer&gt;&#10;                    &lt;guid&gt;3D219C318F3645A1BC6648C291F72D4A&lt;/guid&gt;&#10;                    &lt;answertext&gt;Very prepared&lt;/answertext&gt;&#10;                    &lt;valuetype&gt;0&lt;/valuetype&gt;&#10;                &lt;/answer&gt;&#10;                &lt;answer&gt;&#10;                    &lt;guid&gt;7C768AB56EB8400B89BFC2001D99401D&lt;/guid&gt;&#10;                    &lt;answertext&gt;Somewhat prepared&lt;/answertext&gt;&#10;                    &lt;valuetype&gt;0&lt;/valuetype&gt;&#10;                &lt;/answer&gt;&#10;                &lt;answer&gt;&#10;                    &lt;guid&gt;85125F08096D4282B46D0A0330F1E3B5&lt;/guid&gt;&#10;                    &lt;answertext&gt;Not prepared – never thought about it&lt;/answertext&gt;&#10;                    &lt;valuetype&gt;0&lt;/valuetype&gt;&#10;                &lt;/answer&gt;&#10;                &lt;answer&gt;&#10;                    &lt;guid&gt;D6ECEC5602734C78B2D67FF75CE52B63&lt;/guid&gt;&#10;                    &lt;answertext&gt;Not prepared -  no need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{&quot;Title&quot;:&quot;How prepared do you feel that you and/or your family are for the impacts of climate change? Choose 1&quot;,&quot;Responders&quot;:30,&quot;Participants&quot;:32,&quot;Responses&quot;:32,&quot;IsCaseSensitive&quot;:false,&quot;TotalCorrect&quot;:0,&quot;Mean&quot;:2.28125,&quot;Median&quot;:2.0,&quot;StandardDeviation&quot;:0.57196891305384767,&quot;Variance&quot;:0.3271484375,&quot;PageSize&quot;:0,&quot;Offset&quot;:0,&quot;CorrectValues&quot;:&quot;&quot;,&quot;Results&quot;:[{&quot;Count&quot;:1.0,&quot;PointResponses&quot;:null,&quot;Name&quot;:&quot;Very prepared&quot;,&quot;Bullet&quot;:&quot;A&quot;,&quot;SecondaryName&quot;:&quot;&quot;,&quot;ValueType&quot;:0,&quot;Key&quot;:&quot;Very prepared1&quot;},{&quot;Count&quot;:22.0,&quot;PointResponses&quot;:null,&quot;Name&quot;:&quot;Somewhat prepared&quot;,&quot;Bullet&quot;:&quot;B&quot;,&quot;SecondaryName&quot;:&quot;&quot;,&quot;ValueType&quot;:0,&quot;Key&quot;:&quot;Somewhat prepared2&quot;},{&quot;Count&quot;:8.0,&quot;PointResponses&quot;:null,&quot;Name&quot;:&quot;Not prepared – never thought about it&quot;,&quot;Bullet&quot;:&quot;C&quot;,&quot;SecondaryName&quot;:&quot;&quot;,&quot;ValueType&quot;:0,&quot;Key&quot;:&quot;Not prepared – never thought about it3&quot;},{&quot;Count&quot;:1.0,&quot;PointResponses&quot;:null,&quot;Name&quot;:&quot;Not prepared -  no need&quot;,&quot;Bullet&quot;:&quot;D&quot;,&quot;SecondaryName&quot;:&quot;&quot;,&quot;ValueType&quot;:0,&quot;Key&quot;:&quot;Not prepared -  no need4&quot;}]}"/>
  <p:tag name="HASRESULTS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SCHEME"/>
  <p:tag name="DEFINEDCOLORS" val="3,6,10,45,32,50,13,4,9,55,1"/>
  <p:tag name="LABELFORMA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B52ADB2623E64669BD886CFFA587DC10&lt;/guid&gt;&#10;        &lt;description /&gt;&#10;        &lt;date&gt;10/14/2019 5:22:3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D6641ACD2B024C4D84773ABB1311F28D&lt;/guid&gt;&#10;            &lt;repollguid&gt;9EB75847A94343C8AEBAE79FE15B7E31&lt;/repollguid&gt;&#10;            &lt;sourceid&gt;CBF97F7B030F49358F3A503D88F5450D&lt;/sourceid&gt;&#10;            &lt;questiontext&gt;How prepared do you think the Town of Wellesley is to address the impacts of climate change? Choose 1 &lt;/questiontext&gt;&#10;            &lt;showresults&gt;True&lt;/showresults&gt;&#10;            &lt;responsegrid&gt;0&lt;/responsegrid&gt;&#10;            &lt;countdowntimer&gt;False&lt;/countdowntimer&gt;&#10;            &lt;countdowntime&gt;1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CC5644845C6C412BAD193E2C363D0DBB&lt;/guid&gt;&#10;                    &lt;answertext&gt;Very prepared&lt;/answertext&gt;&#10;                    &lt;valuetype&gt;0&lt;/valuetype&gt;&#10;                &lt;/answer&gt;&#10;                &lt;answer&gt;&#10;                    &lt;guid&gt;C1EB3A0EA560454390DB9D58038E7DB4&lt;/guid&gt;&#10;                    &lt;answertext&gt;Somewhat prepared&lt;/answertext&gt;&#10;                    &lt;valuetype&gt;0&lt;/valuetype&gt;&#10;                &lt;/answer&gt;&#10;                &lt;answer&gt;&#10;                    &lt;guid&gt;3BF817CD3498416EBE5BC75FA02300A6&lt;/guid&gt;&#10;                    &lt;answertext&gt;Not as prepared as we should be&lt;/answertext&gt;&#10;                    &lt;valuetype&gt;0&lt;/valuetype&gt;&#10;                &lt;/answer&gt;&#10;                &lt;answer&gt;&#10;                    &lt;guid&gt;7AF010043BBC467FAEA82D5F912E1179&lt;/guid&gt;&#10;                    &lt;answertext&gt;I don’t know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RESULTS" val="{&quot;Title&quot;:&quot;How prepared do you think the Town of Wellesley is to address the impacts of climate change? Choose 1 &quot;,&quot;Responders&quot;:29,&quot;Participants&quot;:32,&quot;Responses&quot;:29,&quot;IsCaseSensitive&quot;:false,&quot;TotalCorrect&quot;:0,&quot;Mean&quot;:2.8275862068965516,&quot;Median&quot;:3.0,&quot;StandardDeviation&quot;:0.52973418950817985,&quot;Variance&quot;:0.28061831153388822,&quot;PageSize&quot;:0,&quot;Offset&quot;:0,&quot;CorrectValues&quot;:&quot;&quot;,&quot;Results&quot;:[{&quot;Count&quot;:0.0,&quot;PointResponses&quot;:null,&quot;Name&quot;:&quot;Very prepared&quot;,&quot;Bullet&quot;:&quot;A&quot;,&quot;SecondaryName&quot;:&quot;&quot;,&quot;ValueType&quot;:0,&quot;Key&quot;:&quot;Very prepared1&quot;},{&quot;Count&quot;:7.0,&quot;PointResponses&quot;:null,&quot;Name&quot;:&quot;Somewhat prepared&quot;,&quot;Bullet&quot;:&quot;B&quot;,&quot;SecondaryName&quot;:&quot;&quot;,&quot;ValueType&quot;:0,&quot;Key&quot;:&quot;Somewhat prepared2&quot;},{&quot;Count&quot;:20.0,&quot;PointResponses&quot;:null,&quot;Name&quot;:&quot;Not as prepared as we should be&quot;,&quot;Bullet&quot;:&quot;C&quot;,&quot;SecondaryName&quot;:&quot;&quot;,&quot;ValueType&quot;:0,&quot;Key&quot;:&quot;Not as prepared as we should be3&quot;},{&quot;Count&quot;:2.0,&quot;PointResponses&quot;:null,&quot;Name&quot;:&quot;I don’t know&quot;,&quot;Bullet&quot;:&quot;D&quot;,&quot;SecondaryName&quot;:&quot;&quot;,&quot;ValueType&quot;:0,&quot;Key&quot;:&quot;I don’t know4&quot;}]}"/>
  <p:tag name="HASRESULTS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0"/>
  <p:tag name="COLORTYPE" val="SCHEME"/>
  <p:tag name="DEFINEDCOLORS" val="3,6,10,45,32,50,13,4,9,55,1"/>
  <p:tag name="LABELFORMA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00EF957E59194E098847578C1AFADE18&lt;/guid&gt;&#10;        &lt;description /&gt;&#10;        &lt;date&gt;10/14/2019 5:09:4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B4490AB07E804DDDBF793AFA701D95A8&lt;/guid&gt;&#10;            &lt;repollguid&gt;B4638900926E4178854B210CC23DE589&lt;/repollguid&gt;&#10;            &lt;sourceid&gt;14F88D09A37648B2B859FEF32CC8F716&lt;/sourceid&gt;&#10;            &lt;questiontext&gt;What winter activity are you most excited for?&lt;/questiontext&gt;&#10;            &lt;showresults&gt;True&lt;/showresults&gt;&#10;            &lt;responsegrid&gt;0&lt;/responsegrid&gt;&#10;            &lt;countdowntimer&gt;False&lt;/countdowntimer&gt;&#10;            &lt;countdowntime&gt;1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CC24DAF5E73F40FC95391DAB50A0C4B9&lt;/guid&gt;&#10;                    &lt;answertext&gt;Skiing&lt;/answertext&gt;&#10;                    &lt;valuetype&gt;0&lt;/valuetype&gt;&#10;                &lt;/answer&gt;&#10;                &lt;answer&gt;&#10;                    &lt;guid&gt;2AD3214CD84F42338AD6168AD106D323&lt;/guid&gt;&#10;                    &lt;answertext&gt;Snowshoeing&lt;/answertext&gt;&#10;                    &lt;valuetype&gt;0&lt;/valuetype&gt;&#10;                &lt;/answer&gt;&#10;                &lt;answer&gt;&#10;                    &lt;guid&gt;8BFA6BC73E904AAA9DD95C48FED5E957&lt;/guid&gt;&#10;                    &lt;answertext&gt;Drinking hot chocolate&lt;/answertext&gt;&#10;                    &lt;valuetype&gt;0&lt;/valuetype&gt;&#10;                &lt;/answer&gt;&#10;                &lt;answer&gt;&#10;                    &lt;guid&gt;363E64E8CB6B4EBC8EFE327E7F656E2A&lt;/guid&gt;&#10;                    &lt;answertext&gt;Watching holiday movies&lt;/answertext&gt;&#10;                    &lt;valuetype&gt;0&lt;/valuetype&gt;&#10;                &lt;/answer&gt;&#10;                &lt;answer&gt;&#10;                    &lt;guid&gt;7353F31663CD4142BAE1C82F33FDFF0F&lt;/guid&gt;&#10;                    &lt;answertext&gt;Avoiding the snow&lt;/answertext&gt;&#10;                    &lt;valuetype&gt;0&lt;/valuetype&gt;&#10;                &lt;/answer&gt;&#10;                &lt;answer&gt;&#10;                    &lt;guid&gt;3C89C4C8D2C1426A806FBCF09E8B523F&lt;/guid&gt;&#10;                    &lt;answertext&gt;Other&lt;/answertext&gt;&#10;                    &lt;valuetype&gt;0&lt;/valuetype&gt;&#10;                &lt;/answer&gt;&#10;                &lt;answer&gt;&#10;                    &lt;guid&gt;775034EC61A74A9E9DB2E4081382BAEA&lt;/guid&gt;&#10;                    &lt;answertext /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{&quot;Title&quot;:&quot;What winter activity are you most excited for?&quot;,&quot;Responders&quot;:31,&quot;Participants&quot;:31,&quot;Responses&quot;:31,&quot;IsCaseSensitive&quot;:false,&quot;TotalCorrect&quot;:0,&quot;Mean&quot;:3.4516129032258065,&quot;Median&quot;:2.0,&quot;StandardDeviation&quot;:2.3669595261734377,&quot;Variance&quot;:5.6024973985431847,&quot;PageSize&quot;:0,&quot;Offset&quot;:0,&quot;CorrectValues&quot;:&quot;&quot;,&quot;Results&quot;:[{&quot;Count&quot;:9.0,&quot;PointResponses&quot;:null,&quot;Name&quot;:&quot;Skiing&quot;,&quot;Bullet&quot;:&quot;A&quot;,&quot;SecondaryName&quot;:&quot;&quot;,&quot;ValueType&quot;:0,&quot;Key&quot;:&quot;Skiing1&quot;},{&quot;Count&quot;:8.0,&quot;PointResponses&quot;:null,&quot;Name&quot;:&quot;Snowshoeing&quot;,&quot;Bullet&quot;:&quot;B&quot;,&quot;SecondaryName&quot;:&quot;&quot;,&quot;ValueType&quot;:0,&quot;Key&quot;:&quot;Snowshoeing2&quot;},{&quot;Count&quot;:0.0,&quot;PointResponses&quot;:null,&quot;Name&quot;:&quot;Ice skating&quot;,&quot;Bullet&quot;:&quot;C&quot;,&quot;SecondaryName&quot;:&quot;&quot;,&quot;ValueType&quot;:0,&quot;Key&quot;:&quot;Ice skating3&quot;},{&quot;Count&quot;:4.0,&quot;PointResponses&quot;:null,&quot;Name&quot;:&quot;Drinking hot chocolate&quot;,&quot;Bullet&quot;:&quot;D&quot;,&quot;SecondaryName&quot;:&quot;&quot;,&quot;ValueType&quot;:0,&quot;Key&quot;:&quot;Drinking hot chocolate4&quot;},{&quot;Count&quot;:0.0,&quot;PointResponses&quot;:null,&quot;Name&quot;:&quot;Watching holiday movies&quot;,&quot;Bullet&quot;:&quot;E&quot;,&quot;SecondaryName&quot;:&quot;&quot;,&quot;ValueType&quot;:0,&quot;Key&quot;:&quot;Watching holiday movies5&quot;},{&quot;Count&quot;:4.0,&quot;PointResponses&quot;:null,&quot;Name&quot;:&quot;Avoiding the snow&quot;,&quot;Bullet&quot;:&quot;F&quot;,&quot;SecondaryName&quot;:&quot;&quot;,&quot;ValueType&quot;:0,&quot;Key&quot;:&quot;Avoiding the snow6&quot;},{&quot;Count&quot;:6.0,&quot;PointResponses&quot;:null,&quot;Name&quot;:&quot;Other&quot;,&quot;Bullet&quot;:&quot;G&quot;,&quot;SecondaryName&quot;:&quot;&quot;,&quot;ValueType&quot;:0,&quot;Key&quot;:&quot;Other7&quot;}]}"/>
  <p:tag name="HASRESULTS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LABELFORMAT" val="0"/>
  <p:tag name="NUMBERFORMA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00EF957E59194E098847578C1AFADE18&lt;/guid&gt;&#10;        &lt;description /&gt;&#10;        &lt;date&gt;10/14/2019 5:09:46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3F26237085C4FFA9980E54EC8378D74&lt;/guid&gt;&#10;            &lt;repollguid&gt;B4638900926E4178854B210CC23DE589&lt;/repollguid&gt;&#10;            &lt;sourceid&gt;14F88D09A37648B2B859FEF32CC8F716&lt;/sourceid&gt;&#10;            &lt;questiontext&gt;How important is the issue of climate change to you personally? Choose 1&lt;/questiontext&gt;&#10;            &lt;showresults&gt;True&lt;/showresults&gt;&#10;            &lt;responsegrid&gt;0&lt;/responsegrid&gt;&#10;            &lt;countdowntimer&gt;False&lt;/countdowntimer&gt;&#10;            &lt;countdowntime&gt;1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CC24DAF5E73F40FC95391DAB50A0C4B9&lt;/guid&gt;&#10;                    &lt;answertext&gt;Very Important&lt;/answertext&gt;&#10;                    &lt;valuetype&gt;0&lt;/valuetype&gt;&#10;                &lt;/answer&gt;&#10;                &lt;answer&gt;&#10;                    &lt;guid&gt;2AD3214CD84F42338AD6168AD106D323&lt;/guid&gt;&#10;                    &lt;answertext&gt;Quite Important&lt;/answertext&gt;&#10;                    &lt;valuetype&gt;0&lt;/valuetype&gt;&#10;                &lt;/answer&gt;&#10;                &lt;answer&gt;&#10;                    &lt;guid&gt;8BFA6BC73E904AAA9DD95C48FED5E957&lt;/guid&gt;&#10;                    &lt;answertext&gt;Not Very Important&lt;/answertext&gt;&#10;                    &lt;valuetype&gt;0&lt;/valuetype&gt;&#10;                &lt;/answer&gt;&#10;                &lt;answer&gt;&#10;                    &lt;guid&gt;363E64E8CB6B4EBC8EFE327E7F656E2A&lt;/guid&gt;&#10;                    &lt;answertext&gt;Not at All Important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{&quot;Title&quot;:&quot;How important is the issue of climate change to you personally? Choose 1&quot;,&quot;Responders&quot;:29,&quot;Participants&quot;:31,&quot;Responses&quot;:29,&quot;IsCaseSensitive&quot;:false,&quot;TotalCorrect&quot;:0,&quot;Mean&quot;:1.1724137931034482,&quot;Median&quot;:1.0,&quot;StandardDeviation&quot;:0.46005738152159775,&quot;Variance&quot;:0.21165279429250894,&quot;PageSize&quot;:0,&quot;Offset&quot;:0,&quot;CorrectValues&quot;:&quot;&quot;,&quot;Results&quot;:[{&quot;Count&quot;:25.0,&quot;PointResponses&quot;:null,&quot;Name&quot;:&quot;Very Important&quot;,&quot;Bullet&quot;:&quot;A&quot;,&quot;SecondaryName&quot;:&quot;&quot;,&quot;ValueType&quot;:0,&quot;Key&quot;:&quot;Very Important1&quot;},{&quot;Count&quot;:3.0,&quot;PointResponses&quot;:null,&quot;Name&quot;:&quot;Quite Important&quot;,&quot;Bullet&quot;:&quot;B&quot;,&quot;SecondaryName&quot;:&quot;&quot;,&quot;ValueType&quot;:0,&quot;Key&quot;:&quot;Quite Important2&quot;},{&quot;Count&quot;:1.0,&quot;PointResponses&quot;:null,&quot;Name&quot;:&quot;Not Very Important&quot;,&quot;Bullet&quot;:&quot;C&quot;,&quot;SecondaryName&quot;:&quot;&quot;,&quot;ValueType&quot;:0,&quot;Key&quot;:&quot;Not Very Important3&quot;},{&quot;Count&quot;:0.0,&quot;PointResponses&quot;:null,&quot;Name&quot;:&quot;Not at All Important&quot;,&quot;Bullet&quot;:&quot;D&quot;,&quot;SecondaryName&quot;:&quot;&quot;,&quot;ValueType&quot;:0,&quot;Key&quot;:&quot;Not at All Important4&quot;}]}"/>
  <p:tag name="HASRESULTS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LABELFORMAT" val="0"/>
  <p:tag name="NUMBERFORMA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TPQUESTIONXML" val="﻿&lt;?xml version=&quot;1.0&quot; encoding=&quot;utf-8&quot;?&gt;&#10;&lt;questionlist&gt;&#10;    &lt;properties&gt;&#10;        &lt;guid&gt;E5339175C53E4873964FEA4F267BFCED&lt;/guid&gt;&#10;        &lt;description /&gt;&#10;        &lt;date&gt;10/14/2019 5:11:39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ABA5C2F0EBB547248F82D4A7A0C8F6EB&lt;/guid&gt;&#10;            &lt;repollguid&gt;692106C6B3E24F35A133260729761684&lt;/repollguid&gt;&#10;            &lt;sourceid&gt;328C64B2BA7B4054B383A5A2E76BDDF9&lt;/sourceid&gt;&#10;            &lt;questiontext&gt;What issues are of most concern to you related to climate change? Choose 2&lt;/questiontext&gt;&#10;            &lt;showresults&gt;True&lt;/showresults&gt;&#10;            &lt;responsegrid&gt;0&lt;/responsegrid&gt;&#10;            &lt;countdowntimer&gt;False&lt;/countdowntimer&gt;&#10;            &lt;countdowntime&gt;1&lt;/countdowntime&gt;&#10;            &lt;correctvalue&gt;1&lt;/correctvalue&gt;&#10;            &lt;incorrectvalue&gt;0&lt;/incorrectvalue&gt;&#10;            &lt;responselimit&gt;2&lt;/responselimit&gt;&#10;            &lt;bulletstyle&gt;2&lt;/bulletstyle&gt;&#10;            &lt;answers&gt;&#10;                &lt;answer&gt;&#10;                    &lt;guid&gt;1D9668A06F0142A58B69DB9A69B79759&lt;/guid&gt;&#10;                    &lt;answertext&gt;Disease &amp;amp; illness (Lyme disease, EEE, etc.)&lt;/answertext&gt;&#10;                    &lt;valuetype&gt;0&lt;/valuetype&gt;&#10;                &lt;/answer&gt;&#10;                &lt;answer&gt;&#10;                    &lt;guid&gt;D1EF979FF8AF475FBD95B3E5604570E8&lt;/guid&gt;&#10;                    &lt;answertext&gt;Natural disasters&lt;/answertext&gt;&#10;                    &lt;valuetype&gt;0&lt;/valuetype&gt;&#10;                &lt;/answer&gt;&#10;                &lt;answer&gt;&#10;                    &lt;guid&gt;88EFC6DB0CA044F494D0B23C587075F5&lt;/guid&gt;&#10;                    &lt;answertext&gt;Economic security&lt;/answertext&gt;&#10;                    &lt;valuetype&gt;0&lt;/valuetype&gt;&#10;                &lt;/answer&gt;&#10;                &lt;answer&gt;&#10;                    &lt;guid&gt;60B10F32F42548F2A8B74BD6CD468AB9&lt;/guid&gt;&#10;                    &lt;answertext&gt;Resources shortages&lt;/answertext&gt;&#10;                    &lt;valuetype&gt;0&lt;/valuetype&gt;&#10;                &lt;/answer&gt;&#10;                &lt;answer&gt;&#10;                    &lt;guid&gt;087DA92A7CB349618D7C2F923E953241&lt;/guid&gt;&#10;                    &lt;answertext&gt;Air and water quality&lt;/answertext&gt;&#10;                    &lt;valuetype&gt;0&lt;/valuetype&gt;&#10;                &lt;/answer&gt;&#10;                &lt;answer&gt;&#10;                    &lt;guid&gt;D43ED2E08E724F18AF2CA27F31FFFD28&lt;/guid&gt;&#10;                    &lt;answertext&gt;Loss of biodiversity&lt;/answertext&gt;&#10;                    &lt;valuetype&gt;0&lt;/valuetype&gt;&#10;                &lt;/answer&gt;&#10;                &lt;answer&gt;&#10;                    &lt;guid&gt;74FC89B3CE164715A410EB098404AC37&lt;/guid&gt;&#10;                    &lt;answertext&gt;Other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  <p:tag name="LIVECHARTING" val="False"/>
  <p:tag name="AUTOOPENPOLL" val="True"/>
  <p:tag name="AUTOFORMATCHART" val="True"/>
  <p:tag name="RESULTS" val="{&quot;Title&quot;:&quot;What issues are of most concern to you related to climate change? Choose 2&quot;,&quot;Responders&quot;:31,&quot;Participants&quot;:31,&quot;Responses&quot;:55,&quot;IsCaseSensitive&quot;:false,&quot;TotalCorrect&quot;:0,&quot;Mean&quot;:3.9090909090909092,&quot;Median&quot;:4.0,&quot;StandardDeviation&quot;:1.8710495574091544,&quot;Variance&quot;:3.5008264462809922,&quot;PageSize&quot;:0,&quot;Offset&quot;:0,&quot;CorrectValues&quot;:&quot;&quot;,&quot;Results&quot;:[{&quot;Count&quot;:6.0,&quot;PointResponses&quot;:null,&quot;Name&quot;:&quot;Disease &amp; illness (Lyme disease, EEE, etc.)&quot;,&quot;Bullet&quot;:&quot;A&quot;,&quot;SecondaryName&quot;:&quot;&quot;,&quot;ValueType&quot;:0,&quot;Key&quot;:&quot;Disease &amp; illness (Lyme disease, EEE, etc.)1&quot;},{&quot;Count&quot;:12.0,&quot;PointResponses&quot;:null,&quot;Name&quot;:&quot;Natural disasters&quot;,&quot;Bullet&quot;:&quot;B&quot;,&quot;SecondaryName&quot;:&quot;&quot;,&quot;ValueType&quot;:0,&quot;Key&quot;:&quot;Natural disasters2&quot;},{&quot;Count&quot;:6.0,&quot;PointResponses&quot;:null,&quot;Name&quot;:&quot;Economic security&quot;,&quot;Bullet&quot;:&quot;C&quot;,&quot;SecondaryName&quot;:&quot;&quot;,&quot;ValueType&quot;:0,&quot;Key&quot;:&quot;Economic security3&quot;},{&quot;Count&quot;:6.0,&quot;PointResponses&quot;:null,&quot;Name&quot;:&quot;Resources shortages&quot;,&quot;Bullet&quot;:&quot;D&quot;,&quot;SecondaryName&quot;:&quot;&quot;,&quot;ValueType&quot;:0,&quot;Key&quot;:&quot;Resources shortages4&quot;},{&quot;Count&quot;:10.0,&quot;PointResponses&quot;:null,&quot;Name&quot;:&quot;Air and water quality&quot;,&quot;Bullet&quot;:&quot;E&quot;,&quot;SecondaryName&quot;:&quot;&quot;,&quot;ValueType&quot;:0,&quot;Key&quot;:&quot;Air and water quality5&quot;},{&quot;Count&quot;:12.0,&quot;PointResponses&quot;:null,&quot;Name&quot;:&quot;Loss of biodiversity&quot;,&quot;Bullet&quot;:&quot;F&quot;,&quot;SecondaryName&quot;:&quot;&quot;,&quot;ValueType&quot;:0,&quot;Key&quot;:&quot;Loss of biodiversity6&quot;},{&quot;Count&quot;:3.0,&quot;PointResponses&quot;:null,&quot;Name&quot;:&quot;Other&quot;,&quot;Bullet&quot;:&quot;G&quot;,&quot;SecondaryName&quot;:&quot;&quot;,&quot;ValueType&quot;:0,&quot;Key&quot;:&quot;Other7&quot;}]}"/>
  <p:tag name="HASRESULTS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COLORTYPE" val="SCHEME"/>
  <p:tag name="DEFINEDCOLORS" val="3,6,10,45,32,50,13,4,9,55,1"/>
  <p:tag name="LABELFORMAT" val="0"/>
  <p:tag name="NUMBERFORMAT" val="0"/>
  <p:tag name="RGBCOLORS" val="-65536,-256,-16744448,-26368,-16777024,-13461146,-8388480,-16711936,-8388608,-13421671,-16777216"/>
</p:tagLst>
</file>

<file path=ppt/theme/theme1.xml><?xml version="1.0" encoding="utf-8"?>
<a:theme xmlns:a="http://schemas.openxmlformats.org/drawingml/2006/main" name="Retrospect">
  <a:themeElements>
    <a:clrScheme name="Wellesley">
      <a:dk1>
        <a:srgbClr val="000000"/>
      </a:dk1>
      <a:lt1>
        <a:sysClr val="window" lastClr="FFFFFF"/>
      </a:lt1>
      <a:dk2>
        <a:srgbClr val="4959A8"/>
      </a:dk2>
      <a:lt2>
        <a:srgbClr val="B9C0E1"/>
      </a:lt2>
      <a:accent1>
        <a:srgbClr val="EF484E"/>
      </a:accent1>
      <a:accent2>
        <a:srgbClr val="4959A8"/>
      </a:accent2>
      <a:accent3>
        <a:srgbClr val="FFC315"/>
      </a:accent3>
      <a:accent4>
        <a:srgbClr val="339F61"/>
      </a:accent4>
      <a:accent5>
        <a:srgbClr val="AAE4C3"/>
      </a:accent5>
      <a:accent6>
        <a:srgbClr val="FFF2CD"/>
      </a:accent6>
      <a:hlink>
        <a:srgbClr val="4959A8"/>
      </a:hlink>
      <a:folHlink>
        <a:srgbClr val="8C8C8C"/>
      </a:folHlink>
    </a:clrScheme>
    <a:fontScheme name="One Climate Future">
      <a:majorFont>
        <a:latin typeface="FreightSans Pro Book"/>
        <a:ea typeface=""/>
        <a:cs typeface=""/>
      </a:majorFont>
      <a:minorFont>
        <a:latin typeface="FreightSans Pro Book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1328</Words>
  <Application>Microsoft Office PowerPoint</Application>
  <PresentationFormat>Widescreen</PresentationFormat>
  <Paragraphs>464</Paragraphs>
  <Slides>36</Slides>
  <Notes>20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FreightSans Pro Book</vt:lpstr>
      <vt:lpstr>Helvetica</vt:lpstr>
      <vt:lpstr>Retrospect</vt:lpstr>
      <vt:lpstr> MVP Listening Session</vt:lpstr>
      <vt:lpstr>Tonight’s Agenda</vt:lpstr>
      <vt:lpstr>PowerPoint Presentation</vt:lpstr>
      <vt:lpstr>SEC Programs</vt:lpstr>
      <vt:lpstr>PowerPoint Presentation</vt:lpstr>
      <vt:lpstr>PowerPoint Presentation</vt:lpstr>
      <vt:lpstr>PowerPoint Presentation</vt:lpstr>
      <vt:lpstr>Climate Action Planning</vt:lpstr>
      <vt:lpstr>Keypad  Polling</vt:lpstr>
      <vt:lpstr>What winter activity are you most excited for?</vt:lpstr>
      <vt:lpstr>How important is the issue of climate change to you personally? Choose 1</vt:lpstr>
      <vt:lpstr>What issues are of most concern to you related to climate change? Choose 2</vt:lpstr>
      <vt:lpstr>How prepared do you feel that you and/or your family are for the impacts of climate change? Choose 1</vt:lpstr>
      <vt:lpstr>How prepared do you think the Town of Wellesley is to address the impacts of climate change? Choose 1 </vt:lpstr>
      <vt:lpstr>PowerPoint Presentation</vt:lpstr>
      <vt:lpstr>Resilience</vt:lpstr>
      <vt:lpstr>PowerPoint Presentation</vt:lpstr>
      <vt:lpstr>PowerPoint Presentation</vt:lpstr>
      <vt:lpstr>Chronic Stressors</vt:lpstr>
      <vt:lpstr>Climate Change Hazards in Wellesley</vt:lpstr>
      <vt:lpstr>Heat Waves</vt:lpstr>
      <vt:lpstr>Average Annual Days Above 90o</vt:lpstr>
      <vt:lpstr>Heat Waves: Potential Impacts in Wellesley</vt:lpstr>
      <vt:lpstr>Intense Storms</vt:lpstr>
      <vt:lpstr>Intense Storms: Potential Impacts in Wellesley</vt:lpstr>
      <vt:lpstr>PowerPoint Presentation</vt:lpstr>
      <vt:lpstr>Flooding:  Potential Impacts in Wellesley</vt:lpstr>
      <vt:lpstr>PowerPoint Presentation</vt:lpstr>
      <vt:lpstr>Drought:  Potential Impacts in Wellesley</vt:lpstr>
      <vt:lpstr>Reducing GHGs Matters, too</vt:lpstr>
      <vt:lpstr>Takeaways from MVP Workshops</vt:lpstr>
      <vt:lpstr>Category Themes</vt:lpstr>
      <vt:lpstr>Top Actions from MVP Workshops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MVP Listening Session</dc:title>
  <dc:creator>Maggie Peard</dc:creator>
  <cp:lastModifiedBy>Mike Steinhoff</cp:lastModifiedBy>
  <cp:revision>13</cp:revision>
  <dcterms:created xsi:type="dcterms:W3CDTF">2019-11-22T19:23:49Z</dcterms:created>
  <dcterms:modified xsi:type="dcterms:W3CDTF">2019-12-04T00:55:05Z</dcterms:modified>
</cp:coreProperties>
</file>